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08" r:id="rId3"/>
    <p:sldMasterId id="2147483720" r:id="rId4"/>
    <p:sldMasterId id="2147483744" r:id="rId5"/>
    <p:sldMasterId id="2147483756" r:id="rId6"/>
  </p:sldMasterIdLst>
  <p:sldIdLst>
    <p:sldId id="256" r:id="rId7"/>
    <p:sldId id="262" r:id="rId8"/>
    <p:sldId id="263" r:id="rId9"/>
    <p:sldId id="264" r:id="rId10"/>
    <p:sldId id="265" r:id="rId11"/>
    <p:sldId id="307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89" r:id="rId20"/>
    <p:sldId id="273" r:id="rId21"/>
    <p:sldId id="275" r:id="rId22"/>
    <p:sldId id="276" r:id="rId23"/>
    <p:sldId id="277" r:id="rId24"/>
    <p:sldId id="278" r:id="rId25"/>
    <p:sldId id="279" r:id="rId26"/>
    <p:sldId id="290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59" r:id="rId37"/>
    <p:sldId id="26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3" autoAdjust="0"/>
    <p:restoredTop sz="94660"/>
  </p:normalViewPr>
  <p:slideViewPr>
    <p:cSldViewPr>
      <p:cViewPr varScale="1">
        <p:scale>
          <a:sx n="74" d="100"/>
          <a:sy n="74" d="100"/>
        </p:scale>
        <p:origin x="-10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tableStyles" Target="tableStyle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00B51-44FC-423F-86C1-876644204955}" type="datetimeFigureOut">
              <a:rPr lang="es-ES" smtClean="0"/>
              <a:pPr/>
              <a:t>14/06/2012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463FA1B-4208-4989-972D-D51B2CF39A4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00B51-44FC-423F-86C1-876644204955}" type="datetimeFigureOut">
              <a:rPr lang="es-ES" smtClean="0"/>
              <a:pPr/>
              <a:t>14/06/2012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3FA1B-4208-4989-972D-D51B2CF39A4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463FA1B-4208-4989-972D-D51B2CF39A4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00B51-44FC-423F-86C1-876644204955}" type="datetimeFigureOut">
              <a:rPr lang="es-ES" smtClean="0"/>
              <a:pPr/>
              <a:t>14/06/2012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0800B51-44FC-423F-86C1-876644204955}" type="datetimeFigureOut">
              <a:rPr lang="es-ES" smtClean="0"/>
              <a:pPr/>
              <a:t>14/06/2012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463FA1B-4208-4989-972D-D51B2CF39A4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800B51-44FC-423F-86C1-876644204955}" type="datetimeFigureOut">
              <a:rPr lang="es-ES" smtClean="0"/>
              <a:pPr/>
              <a:t>14/06/2012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63FA1B-4208-4989-972D-D51B2CF39A4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800B51-44FC-423F-86C1-876644204955}" type="datetimeFigureOut">
              <a:rPr lang="es-ES" smtClean="0"/>
              <a:pPr/>
              <a:t>14/06/2012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63FA1B-4208-4989-972D-D51B2CF39A4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800B51-44FC-423F-86C1-876644204955}" type="datetimeFigureOut">
              <a:rPr lang="es-ES" smtClean="0"/>
              <a:pPr/>
              <a:t>14/06/2012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63FA1B-4208-4989-972D-D51B2CF39A4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800B51-44FC-423F-86C1-876644204955}" type="datetimeFigureOut">
              <a:rPr lang="es-ES" smtClean="0"/>
              <a:pPr/>
              <a:t>14/06/2012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63FA1B-4208-4989-972D-D51B2CF39A4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800B51-44FC-423F-86C1-876644204955}" type="datetimeFigureOut">
              <a:rPr lang="es-ES" smtClean="0"/>
              <a:pPr/>
              <a:t>14/06/2012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63FA1B-4208-4989-972D-D51B2CF39A4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800B51-44FC-423F-86C1-876644204955}" type="datetimeFigureOut">
              <a:rPr lang="es-ES" smtClean="0"/>
              <a:pPr/>
              <a:t>14/06/2012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63FA1B-4208-4989-972D-D51B2CF39A4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0800B51-44FC-423F-86C1-876644204955}" type="datetimeFigureOut">
              <a:rPr lang="es-ES" smtClean="0"/>
              <a:pPr/>
              <a:t>14/06/2012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63FA1B-4208-4989-972D-D51B2CF39A4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00B51-44FC-423F-86C1-876644204955}" type="datetimeFigureOut">
              <a:rPr lang="es-ES" smtClean="0"/>
              <a:pPr/>
              <a:t>14/06/2012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463FA1B-4208-4989-972D-D51B2CF39A4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0800B51-44FC-423F-86C1-876644204955}" type="datetimeFigureOut">
              <a:rPr lang="es-ES" smtClean="0"/>
              <a:pPr/>
              <a:t>14/06/2012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463FA1B-4208-4989-972D-D51B2CF39A4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800B51-44FC-423F-86C1-876644204955}" type="datetimeFigureOut">
              <a:rPr lang="es-ES" smtClean="0"/>
              <a:pPr/>
              <a:t>14/06/2012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63FA1B-4208-4989-972D-D51B2CF39A4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800B51-44FC-423F-86C1-876644204955}" type="datetimeFigureOut">
              <a:rPr lang="es-ES" smtClean="0"/>
              <a:pPr/>
              <a:t>14/06/2012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63FA1B-4208-4989-972D-D51B2CF39A4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0800B51-44FC-423F-86C1-876644204955}" type="datetimeFigureOut">
              <a:rPr lang="es-ES" smtClean="0"/>
              <a:pPr/>
              <a:t>14/06/2012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463FA1B-4208-4989-972D-D51B2CF39A4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0800B51-44FC-423F-86C1-876644204955}" type="datetimeFigureOut">
              <a:rPr lang="es-ES" smtClean="0"/>
              <a:pPr/>
              <a:t>14/06/2012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463FA1B-4208-4989-972D-D51B2CF39A4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0800B51-44FC-423F-86C1-876644204955}" type="datetimeFigureOut">
              <a:rPr lang="es-ES" smtClean="0"/>
              <a:pPr/>
              <a:t>14/06/2012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463FA1B-4208-4989-972D-D51B2CF39A4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00B51-44FC-423F-86C1-876644204955}" type="datetimeFigureOut">
              <a:rPr lang="es-ES" smtClean="0"/>
              <a:pPr/>
              <a:t>14/06/2012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3FA1B-4208-4989-972D-D51B2CF39A4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00B51-44FC-423F-86C1-876644204955}" type="datetimeFigureOut">
              <a:rPr lang="es-ES" smtClean="0"/>
              <a:pPr/>
              <a:t>14/06/2012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3FA1B-4208-4989-972D-D51B2CF39A4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0800B51-44FC-423F-86C1-876644204955}" type="datetimeFigureOut">
              <a:rPr lang="es-ES" smtClean="0"/>
              <a:pPr/>
              <a:t>14/06/2012</a:t>
            </a:fld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463FA1B-4208-4989-972D-D51B2CF39A4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00B51-44FC-423F-86C1-876644204955}" type="datetimeFigureOut">
              <a:rPr lang="es-ES" smtClean="0"/>
              <a:pPr/>
              <a:t>14/06/2012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3FA1B-4208-4989-972D-D51B2CF39A4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00B51-44FC-423F-86C1-876644204955}" type="datetimeFigureOut">
              <a:rPr lang="es-ES" smtClean="0"/>
              <a:pPr/>
              <a:t>14/06/2012</a:t>
            </a:fld>
            <a:endParaRPr lang="es-E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463FA1B-4208-4989-972D-D51B2CF39A4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0800B51-44FC-423F-86C1-876644204955}" type="datetimeFigureOut">
              <a:rPr lang="es-ES" smtClean="0"/>
              <a:pPr/>
              <a:t>14/06/2012</a:t>
            </a:fld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463FA1B-4208-4989-972D-D51B2CF39A4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0800B51-44FC-423F-86C1-876644204955}" type="datetimeFigureOut">
              <a:rPr lang="es-ES" smtClean="0"/>
              <a:pPr/>
              <a:t>14/06/2012</a:t>
            </a:fld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463FA1B-4208-4989-972D-D51B2CF39A4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00B51-44FC-423F-86C1-876644204955}" type="datetimeFigureOut">
              <a:rPr lang="es-ES" smtClean="0"/>
              <a:pPr/>
              <a:t>14/06/2012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3FA1B-4208-4989-972D-D51B2CF39A4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00B51-44FC-423F-86C1-876644204955}" type="datetimeFigureOut">
              <a:rPr lang="es-ES" smtClean="0"/>
              <a:pPr/>
              <a:t>14/06/2012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3FA1B-4208-4989-972D-D51B2CF39A4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0800B51-44FC-423F-86C1-876644204955}" type="datetimeFigureOut">
              <a:rPr lang="es-ES" smtClean="0"/>
              <a:pPr/>
              <a:t>14/06/2012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463FA1B-4208-4989-972D-D51B2CF39A4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0800B51-44FC-423F-86C1-876644204955}" type="datetimeFigureOut">
              <a:rPr lang="es-ES" smtClean="0"/>
              <a:pPr/>
              <a:t>14/06/2012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463FA1B-4208-4989-972D-D51B2CF39A4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0800B51-44FC-423F-86C1-876644204955}" type="datetimeFigureOut">
              <a:rPr lang="es-ES" smtClean="0"/>
              <a:pPr/>
              <a:t>14/06/2012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463FA1B-4208-4989-972D-D51B2CF39A4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00B51-44FC-423F-86C1-876644204955}" type="datetimeFigureOut">
              <a:rPr lang="es-ES" smtClean="0"/>
              <a:pPr/>
              <a:t>14/06/2012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3FA1B-4208-4989-972D-D51B2CF39A4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00B51-44FC-423F-86C1-876644204955}" type="datetimeFigureOut">
              <a:rPr lang="es-ES" smtClean="0"/>
              <a:pPr/>
              <a:t>14/06/2012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3FA1B-4208-4989-972D-D51B2CF39A4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0800B51-44FC-423F-86C1-876644204955}" type="datetimeFigureOut">
              <a:rPr lang="es-ES" smtClean="0"/>
              <a:pPr/>
              <a:t>14/06/2012</a:t>
            </a:fld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463FA1B-4208-4989-972D-D51B2CF39A4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0800B51-44FC-423F-86C1-876644204955}" type="datetimeFigureOut">
              <a:rPr lang="es-ES" smtClean="0"/>
              <a:pPr/>
              <a:t>14/06/2012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3FA1B-4208-4989-972D-D51B2CF39A4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00B51-44FC-423F-86C1-876644204955}" type="datetimeFigureOut">
              <a:rPr lang="es-ES" smtClean="0"/>
              <a:pPr/>
              <a:t>14/06/2012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3FA1B-4208-4989-972D-D51B2CF39A4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0800B51-44FC-423F-86C1-876644204955}" type="datetimeFigureOut">
              <a:rPr lang="es-ES" smtClean="0"/>
              <a:pPr/>
              <a:t>14/06/2012</a:t>
            </a:fld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463FA1B-4208-4989-972D-D51B2CF39A4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0800B51-44FC-423F-86C1-876644204955}" type="datetimeFigureOut">
              <a:rPr lang="es-ES" smtClean="0"/>
              <a:pPr/>
              <a:t>14/06/2012</a:t>
            </a:fld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463FA1B-4208-4989-972D-D51B2CF39A4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00B51-44FC-423F-86C1-876644204955}" type="datetimeFigureOut">
              <a:rPr lang="es-ES" smtClean="0"/>
              <a:pPr/>
              <a:t>14/06/2012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3FA1B-4208-4989-972D-D51B2CF39A4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00B51-44FC-423F-86C1-876644204955}" type="datetimeFigureOut">
              <a:rPr lang="es-ES" smtClean="0"/>
              <a:pPr/>
              <a:t>14/06/2012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3FA1B-4208-4989-972D-D51B2CF39A4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00B51-44FC-423F-86C1-876644204955}" type="datetimeFigureOut">
              <a:rPr lang="es-ES" smtClean="0"/>
              <a:pPr/>
              <a:t>14/06/2012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F463FA1B-4208-4989-972D-D51B2CF39A4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00B51-44FC-423F-86C1-876644204955}" type="datetimeFigureOut">
              <a:rPr lang="es-ES" smtClean="0"/>
              <a:pPr/>
              <a:t>14/06/2012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3FA1B-4208-4989-972D-D51B2CF39A4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00B51-44FC-423F-86C1-876644204955}" type="datetimeFigureOut">
              <a:rPr lang="es-ES" smtClean="0"/>
              <a:pPr/>
              <a:t>14/06/2012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Rectángulo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463FA1B-4208-4989-972D-D51B2CF39A4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00B51-44FC-423F-86C1-876644204955}" type="datetimeFigureOut">
              <a:rPr lang="es-ES" smtClean="0"/>
              <a:pPr/>
              <a:t>14/06/2012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3FA1B-4208-4989-972D-D51B2CF39A4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00B51-44FC-423F-86C1-876644204955}" type="datetimeFigureOut">
              <a:rPr lang="es-ES" smtClean="0"/>
              <a:pPr/>
              <a:t>14/06/2012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3FA1B-4208-4989-972D-D51B2CF39A4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00B51-44FC-423F-86C1-876644204955}" type="datetimeFigureOut">
              <a:rPr lang="es-ES" smtClean="0"/>
              <a:pPr/>
              <a:t>14/06/2012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s-E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23 Marcador de contenido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contenido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463FA1B-4208-4989-972D-D51B2CF39A4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3" name="22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00B51-44FC-423F-86C1-876644204955}" type="datetimeFigureOut">
              <a:rPr lang="es-ES" smtClean="0"/>
              <a:pPr/>
              <a:t>14/06/2012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3FA1B-4208-4989-972D-D51B2CF39A4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00B51-44FC-423F-86C1-876644204955}" type="datetimeFigureOut">
              <a:rPr lang="es-ES" smtClean="0"/>
              <a:pPr/>
              <a:t>14/06/2012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3FA1B-4208-4989-972D-D51B2CF39A4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00B51-44FC-423F-86C1-876644204955}" type="datetimeFigureOut">
              <a:rPr lang="es-ES" smtClean="0"/>
              <a:pPr/>
              <a:t>14/06/2012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3FA1B-4208-4989-972D-D51B2CF39A4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00B51-44FC-423F-86C1-876644204955}" type="datetimeFigureOut">
              <a:rPr lang="es-ES" smtClean="0"/>
              <a:pPr/>
              <a:t>14/06/2012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463FA1B-4208-4989-972D-D51B2CF39A4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Rectángulo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00B51-44FC-423F-86C1-876644204955}" type="datetimeFigureOut">
              <a:rPr lang="es-ES" smtClean="0"/>
              <a:pPr/>
              <a:t>14/06/2012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3FA1B-4208-4989-972D-D51B2CF39A4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00B51-44FC-423F-86C1-876644204955}" type="datetimeFigureOut">
              <a:rPr lang="es-ES" smtClean="0"/>
              <a:pPr/>
              <a:t>14/06/2012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3FA1B-4208-4989-972D-D51B2CF39A4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00B51-44FC-423F-86C1-876644204955}" type="datetimeFigureOut">
              <a:rPr lang="es-ES" smtClean="0"/>
              <a:pPr/>
              <a:t>14/06/2012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3FA1B-4208-4989-972D-D51B2CF39A4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00B51-44FC-423F-86C1-876644204955}" type="datetimeFigureOut">
              <a:rPr lang="es-ES" smtClean="0"/>
              <a:pPr/>
              <a:t>14/06/2012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3FA1B-4208-4989-972D-D51B2CF39A4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00B51-44FC-423F-86C1-876644204955}" type="datetimeFigureOut">
              <a:rPr lang="es-ES" smtClean="0"/>
              <a:pPr/>
              <a:t>14/06/2012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3FA1B-4208-4989-972D-D51B2CF39A4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00B51-44FC-423F-86C1-876644204955}" type="datetimeFigureOut">
              <a:rPr lang="es-ES" smtClean="0"/>
              <a:pPr/>
              <a:t>14/06/2012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3FA1B-4208-4989-972D-D51B2CF39A4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00B51-44FC-423F-86C1-876644204955}" type="datetimeFigureOut">
              <a:rPr lang="es-ES" smtClean="0"/>
              <a:pPr/>
              <a:t>14/06/2012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463FA1B-4208-4989-972D-D51B2CF39A4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00B51-44FC-423F-86C1-876644204955}" type="datetimeFigureOut">
              <a:rPr lang="es-ES" smtClean="0"/>
              <a:pPr/>
              <a:t>14/06/2012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3FA1B-4208-4989-972D-D51B2CF39A4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00B51-44FC-423F-86C1-876644204955}" type="datetimeFigureOut">
              <a:rPr lang="es-ES" smtClean="0"/>
              <a:pPr/>
              <a:t>14/06/2012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3FA1B-4208-4989-972D-D51B2CF39A4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00B51-44FC-423F-86C1-876644204955}" type="datetimeFigureOut">
              <a:rPr lang="es-ES" smtClean="0"/>
              <a:pPr/>
              <a:t>14/06/2012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3FA1B-4208-4989-972D-D51B2CF39A4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00B51-44FC-423F-86C1-876644204955}" type="datetimeFigureOut">
              <a:rPr lang="es-ES" smtClean="0"/>
              <a:pPr/>
              <a:t>14/06/2012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3FA1B-4208-4989-972D-D51B2CF39A4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00B51-44FC-423F-86C1-876644204955}" type="datetimeFigureOut">
              <a:rPr lang="es-ES" smtClean="0"/>
              <a:pPr/>
              <a:t>14/06/2012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3FA1B-4208-4989-972D-D51B2CF39A4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00B51-44FC-423F-86C1-876644204955}" type="datetimeFigureOut">
              <a:rPr lang="es-ES" smtClean="0"/>
              <a:pPr/>
              <a:t>14/06/2012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3FA1B-4208-4989-972D-D51B2CF39A4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00B51-44FC-423F-86C1-876644204955}" type="datetimeFigureOut">
              <a:rPr lang="es-ES" smtClean="0"/>
              <a:pPr/>
              <a:t>14/06/2012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3FA1B-4208-4989-972D-D51B2CF39A4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00B51-44FC-423F-86C1-876644204955}" type="datetimeFigureOut">
              <a:rPr lang="es-ES" smtClean="0"/>
              <a:pPr/>
              <a:t>14/06/2012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463FA1B-4208-4989-972D-D51B2CF39A4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Marcador de contenido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463FA1B-4208-4989-972D-D51B2CF39A4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00B51-44FC-423F-86C1-876644204955}" type="datetimeFigureOut">
              <a:rPr lang="es-ES" smtClean="0"/>
              <a:pPr/>
              <a:t>14/06/2012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463FA1B-4208-4989-972D-D51B2CF39A4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0800B51-44FC-423F-86C1-876644204955}" type="datetimeFigureOut">
              <a:rPr lang="es-ES" smtClean="0"/>
              <a:pPr/>
              <a:t>14/06/2012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0800B51-44FC-423F-86C1-876644204955}" type="datetimeFigureOut">
              <a:rPr lang="es-ES" smtClean="0"/>
              <a:pPr/>
              <a:t>14/06/2012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463FA1B-4208-4989-972D-D51B2CF39A4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0800B51-44FC-423F-86C1-876644204955}" type="datetimeFigureOut">
              <a:rPr lang="es-ES" smtClean="0"/>
              <a:pPr/>
              <a:t>14/06/2012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463FA1B-4208-4989-972D-D51B2CF39A4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0800B51-44FC-423F-86C1-876644204955}" type="datetimeFigureOut">
              <a:rPr lang="es-ES" smtClean="0"/>
              <a:pPr/>
              <a:t>14/06/2012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463FA1B-4208-4989-972D-D51B2CF39A4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0800B51-44FC-423F-86C1-876644204955}" type="datetimeFigureOut">
              <a:rPr lang="es-ES" smtClean="0"/>
              <a:pPr/>
              <a:t>14/06/2012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463FA1B-4208-4989-972D-D51B2CF39A4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0800B51-44FC-423F-86C1-876644204955}" type="datetimeFigureOut">
              <a:rPr lang="es-ES" smtClean="0"/>
              <a:pPr/>
              <a:t>14/06/2012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F463FA1B-4208-4989-972D-D51B2CF39A4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00B51-44FC-423F-86C1-876644204955}" type="datetimeFigureOut">
              <a:rPr lang="es-ES" smtClean="0"/>
              <a:pPr/>
              <a:t>14/06/2012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3FA1B-4208-4989-972D-D51B2CF39A4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hyperlink" Target="../Escritorio/l%20CIDELmijiboa%20(1).docx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5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64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jpeg"/><Relationship Id="rId3" Type="http://schemas.openxmlformats.org/officeDocument/2006/relationships/image" Target="../media/image81.jpeg"/><Relationship Id="rId7" Type="http://schemas.openxmlformats.org/officeDocument/2006/relationships/image" Target="../media/image85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3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3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2074242"/>
          </a:xfrm>
        </p:spPr>
        <p:txBody>
          <a:bodyPr>
            <a:normAutofit/>
          </a:bodyPr>
          <a:lstStyle/>
          <a:p>
            <a:pPr algn="ctr"/>
            <a:r>
              <a:rPr lang="es-MX" sz="2400" dirty="0" smtClean="0"/>
              <a:t>UNIVERSIDAD DE EL SALVADOR</a:t>
            </a:r>
            <a:br>
              <a:rPr lang="es-MX" sz="2400" dirty="0" smtClean="0"/>
            </a:br>
            <a:r>
              <a:rPr lang="es-MX" sz="2400" dirty="0" smtClean="0"/>
              <a:t>FACULTAD MULTIDISCIPLINARIA PARACENTRAL</a:t>
            </a:r>
            <a:br>
              <a:rPr lang="es-MX" sz="2400" dirty="0" smtClean="0"/>
            </a:br>
            <a:r>
              <a:rPr lang="es-MX" sz="2400" dirty="0" smtClean="0"/>
              <a:t>UNIDAD DE POSGRADO </a:t>
            </a:r>
            <a:endParaRPr lang="es-ES" sz="2400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"/>
          </p:nvPr>
        </p:nvSpPr>
        <p:spPr>
          <a:xfrm>
            <a:off x="755576" y="2924944"/>
            <a:ext cx="7427168" cy="1512168"/>
          </a:xfrm>
        </p:spPr>
        <p:txBody>
          <a:bodyPr>
            <a:normAutofit/>
          </a:bodyPr>
          <a:lstStyle/>
          <a:p>
            <a:pPr algn="ctr"/>
            <a:r>
              <a:rPr lang="es-MX" sz="3600" dirty="0" smtClean="0"/>
              <a:t>DESARROLLO LOCAL EN EL SALVADOR </a:t>
            </a:r>
            <a:endParaRPr lang="es-ES" sz="3600" dirty="0"/>
          </a:p>
        </p:txBody>
      </p:sp>
      <p:sp>
        <p:nvSpPr>
          <p:cNvPr id="6" name="5 CuadroTexto"/>
          <p:cNvSpPr txBox="1"/>
          <p:nvPr/>
        </p:nvSpPr>
        <p:spPr>
          <a:xfrm>
            <a:off x="611560" y="558924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José Fredy Cruz.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5724128" y="573325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13 </a:t>
            </a:r>
            <a:r>
              <a:rPr lang="es-MX" dirty="0" smtClean="0"/>
              <a:t>de </a:t>
            </a:r>
            <a:r>
              <a:rPr lang="es-MX" dirty="0" smtClean="0"/>
              <a:t>junio de 2012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63688" y="274638"/>
            <a:ext cx="5760640" cy="634082"/>
          </a:xfrm>
        </p:spPr>
        <p:txBody>
          <a:bodyPr>
            <a:normAutofit fontScale="90000"/>
          </a:bodyPr>
          <a:lstStyle/>
          <a:p>
            <a:r>
              <a:rPr lang="es-MX" sz="3200" b="1" dirty="0" smtClean="0"/>
              <a:t>POLÍTICO-INSTITUCIONAL</a:t>
            </a: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67544" y="908720"/>
            <a:ext cx="8352928" cy="3312368"/>
          </a:xfrm>
        </p:spPr>
        <p:txBody>
          <a:bodyPr>
            <a:normAutofit lnSpcReduction="10000"/>
          </a:bodyPr>
          <a:lstStyle/>
          <a:p>
            <a:r>
              <a:rPr lang="es-MX" dirty="0"/>
              <a:t>I</a:t>
            </a:r>
            <a:r>
              <a:rPr lang="es-MX" dirty="0" smtClean="0"/>
              <a:t>ncluye </a:t>
            </a:r>
            <a:r>
              <a:rPr lang="es-MX" dirty="0"/>
              <a:t>las </a:t>
            </a:r>
            <a:r>
              <a:rPr lang="es-MX" dirty="0" smtClean="0"/>
              <a:t>organizaciones administrativas </a:t>
            </a:r>
            <a:r>
              <a:rPr lang="es-MX" dirty="0"/>
              <a:t>locales y su relación con el sistema nacional (</a:t>
            </a:r>
            <a:r>
              <a:rPr lang="es-MX" dirty="0" smtClean="0"/>
              <a:t>municipios,</a:t>
            </a:r>
            <a:r>
              <a:rPr lang="es-ES" dirty="0" smtClean="0"/>
              <a:t>organismos </a:t>
            </a:r>
            <a:r>
              <a:rPr lang="es-ES" dirty="0"/>
              <a:t>locales del Estado, agencias locales de empresas </a:t>
            </a:r>
            <a:r>
              <a:rPr lang="es-ES" dirty="0" smtClean="0"/>
              <a:t>nacionales,</a:t>
            </a:r>
            <a:r>
              <a:rPr lang="es-MX" dirty="0" smtClean="0"/>
              <a:t>etc.)</a:t>
            </a:r>
          </a:p>
          <a:p>
            <a:r>
              <a:rPr lang="es-MX" dirty="0" smtClean="0"/>
              <a:t>Se debe </a:t>
            </a:r>
            <a:r>
              <a:rPr lang="es-MX" dirty="0"/>
              <a:t>incluir las organizaciones deliberativas locales en </a:t>
            </a:r>
            <a:r>
              <a:rPr lang="es-MX" dirty="0" smtClean="0"/>
              <a:t>donde juegan </a:t>
            </a:r>
            <a:r>
              <a:rPr lang="es-MX" dirty="0"/>
              <a:t>un papel fundamental </a:t>
            </a:r>
            <a:r>
              <a:rPr lang="es-MX" dirty="0" smtClean="0"/>
              <a:t>los concejos municipales, adescos, juntas o comités de agua, etc. </a:t>
            </a:r>
          </a:p>
          <a:p>
            <a:r>
              <a:rPr lang="es-MX" dirty="0" smtClean="0"/>
              <a:t>Aquí también se  </a:t>
            </a:r>
            <a:r>
              <a:rPr lang="es-MX" dirty="0"/>
              <a:t>incorpora </a:t>
            </a:r>
            <a:r>
              <a:rPr lang="es-MX" dirty="0" smtClean="0"/>
              <a:t>el concepto </a:t>
            </a:r>
            <a:r>
              <a:rPr lang="es-MX" dirty="0"/>
              <a:t>de </a:t>
            </a:r>
            <a:r>
              <a:rPr lang="es-MX" dirty="0" smtClean="0"/>
              <a:t>gobernabilidad y </a:t>
            </a:r>
            <a:r>
              <a:rPr lang="es-MX" dirty="0"/>
              <a:t>el ejercicio de </a:t>
            </a:r>
            <a:r>
              <a:rPr lang="es-MX" dirty="0" smtClean="0"/>
              <a:t>la ciudadanía.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308492"/>
            <a:ext cx="3147824" cy="2360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221088"/>
            <a:ext cx="3291840" cy="246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67544" y="1556792"/>
            <a:ext cx="8229600" cy="4453955"/>
          </a:xfrm>
        </p:spPr>
        <p:txBody>
          <a:bodyPr>
            <a:normAutofit/>
          </a:bodyPr>
          <a:lstStyle/>
          <a:p>
            <a:pPr algn="just"/>
            <a:r>
              <a:rPr lang="es-MX" dirty="0"/>
              <a:t>En la práctica, la aplicación de este concepto se relaciona con el ambiente de </a:t>
            </a:r>
            <a:r>
              <a:rPr lang="es-MX" dirty="0" smtClean="0"/>
              <a:t>la acción </a:t>
            </a:r>
            <a:r>
              <a:rPr lang="es-MX" dirty="0"/>
              <a:t>en el territorio donde aún se manifiesta la </a:t>
            </a:r>
            <a:r>
              <a:rPr lang="es-MX" b="1" dirty="0"/>
              <a:t>Cultura, </a:t>
            </a:r>
            <a:r>
              <a:rPr lang="es-MX" dirty="0" smtClean="0"/>
              <a:t>que</a:t>
            </a:r>
            <a:r>
              <a:rPr lang="es-MX" dirty="0"/>
              <a:t>, juntamente con </a:t>
            </a:r>
            <a:r>
              <a:rPr lang="es-MX" dirty="0" smtClean="0"/>
              <a:t>las dimensiones </a:t>
            </a:r>
            <a:r>
              <a:rPr lang="es-MX" dirty="0"/>
              <a:t>del desarrollo sostenible, deben operar de forma holística, sistémica </a:t>
            </a:r>
            <a:r>
              <a:rPr lang="es-MX" dirty="0" smtClean="0"/>
              <a:t>e integrada.</a:t>
            </a:r>
          </a:p>
          <a:p>
            <a:pPr algn="just"/>
            <a:r>
              <a:rPr lang="es-MX" dirty="0" smtClean="0"/>
              <a:t>Para </a:t>
            </a:r>
            <a:r>
              <a:rPr lang="es-MX" dirty="0"/>
              <a:t>que esto ocurra, es necesario que el enfoque dado a la </a:t>
            </a:r>
            <a:r>
              <a:rPr lang="es-MX" dirty="0" smtClean="0"/>
              <a:t>intervención propuesta </a:t>
            </a:r>
            <a:r>
              <a:rPr lang="es-MX" dirty="0"/>
              <a:t>tenga una perspectiva de totalidad, o sea, no segmentada o sectorial.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95536" y="90872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s-MX" dirty="0" smtClean="0"/>
              <a:t>El </a:t>
            </a:r>
            <a:r>
              <a:rPr lang="es-MX" dirty="0"/>
              <a:t>equilibrio ideal para el desarrollo </a:t>
            </a:r>
            <a:r>
              <a:rPr lang="es-MX" dirty="0" smtClean="0"/>
              <a:t>sostenible, considerando </a:t>
            </a:r>
            <a:r>
              <a:rPr lang="es-MX" dirty="0"/>
              <a:t>el trípode de la sostenibilidad, se dará en la intersección de las </a:t>
            </a:r>
            <a:r>
              <a:rPr lang="es-MX" dirty="0" smtClean="0"/>
              <a:t>tres dimensiones</a:t>
            </a:r>
            <a:r>
              <a:rPr lang="es-MX" dirty="0"/>
              <a:t>, sin embargo, las relaciones entre éstas pueden presentar tensiones </a:t>
            </a:r>
            <a:r>
              <a:rPr lang="es-MX" dirty="0" smtClean="0"/>
              <a:t>y conflictos </a:t>
            </a:r>
            <a:r>
              <a:rPr lang="es-MX" i="1" dirty="0" smtClean="0"/>
              <a:t>, </a:t>
            </a:r>
            <a:r>
              <a:rPr lang="es-MX" i="1" dirty="0"/>
              <a:t>de modo que, en determinadas condiciones estructurales </a:t>
            </a:r>
            <a:r>
              <a:rPr lang="es-MX" i="1" dirty="0" smtClean="0"/>
              <a:t>del </a:t>
            </a:r>
            <a:r>
              <a:rPr lang="es-MX" dirty="0" smtClean="0"/>
              <a:t>modelo </a:t>
            </a:r>
            <a:r>
              <a:rPr lang="es-MX" dirty="0"/>
              <a:t>de desarrollo, los logros en una de las dimensiones o la realidad del </a:t>
            </a:r>
            <a:r>
              <a:rPr lang="es-MX" dirty="0" smtClean="0"/>
              <a:t>territorio, pueden </a:t>
            </a:r>
            <a:r>
              <a:rPr lang="es-MX" dirty="0"/>
              <a:t>llevar, por el contrario, a fracasar en otras</a:t>
            </a:r>
            <a:r>
              <a:rPr lang="es-MX" dirty="0" smtClean="0"/>
              <a:t>.</a:t>
            </a:r>
          </a:p>
          <a:p>
            <a:pPr>
              <a:buNone/>
            </a:pPr>
            <a:endParaRPr lang="es-MX" dirty="0" smtClean="0"/>
          </a:p>
          <a:p>
            <a:r>
              <a:rPr lang="es-MX" dirty="0" smtClean="0"/>
              <a:t> </a:t>
            </a:r>
            <a:r>
              <a:rPr lang="es-MX" dirty="0"/>
              <a:t>Una fuerte inclinación hacia </a:t>
            </a:r>
            <a:r>
              <a:rPr lang="es-MX" dirty="0" smtClean="0"/>
              <a:t>dos de </a:t>
            </a:r>
            <a:r>
              <a:rPr lang="es-MX" dirty="0"/>
              <a:t>ellas puede resultar en pérdidas a una </a:t>
            </a:r>
            <a:r>
              <a:rPr lang="es-MX" dirty="0" smtClean="0"/>
              <a:t>tercera.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23528" y="260648"/>
            <a:ext cx="8352928" cy="2664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MX" sz="2800" dirty="0"/>
              <a:t>No será posible siempre el equilibrio entre las </a:t>
            </a:r>
            <a:r>
              <a:rPr lang="es-MX" sz="2800" dirty="0" smtClean="0"/>
              <a:t> dimensiones </a:t>
            </a:r>
            <a:r>
              <a:rPr lang="es-MX" sz="2800" dirty="0"/>
              <a:t>a causa de </a:t>
            </a:r>
            <a:r>
              <a:rPr lang="es-MX" sz="2800" dirty="0" smtClean="0"/>
              <a:t>las externalidades </a:t>
            </a:r>
            <a:r>
              <a:rPr lang="es-MX" sz="2800" dirty="0"/>
              <a:t>del sistema</a:t>
            </a:r>
            <a:r>
              <a:rPr lang="es-MX" sz="2800" dirty="0" smtClean="0"/>
              <a:t>.</a:t>
            </a:r>
          </a:p>
          <a:p>
            <a:pPr algn="just">
              <a:buFont typeface="Arial" pitchFamily="34" charset="0"/>
              <a:buChar char="•"/>
            </a:pPr>
            <a:r>
              <a:rPr lang="es-MX" sz="2800" dirty="0" smtClean="0"/>
              <a:t>Una </a:t>
            </a:r>
            <a:r>
              <a:rPr lang="es-MX" sz="2800" dirty="0"/>
              <a:t>fuerte presencia de la extrema pobreza en </a:t>
            </a:r>
            <a:r>
              <a:rPr lang="es-MX" sz="2800" dirty="0" smtClean="0"/>
              <a:t>el territorio </a:t>
            </a:r>
            <a:r>
              <a:rPr lang="es-MX" sz="2800" dirty="0"/>
              <a:t>puede hacer que no sea posible tener acciones ambientales ideales, </a:t>
            </a:r>
            <a:endParaRPr lang="es-ES" sz="280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996952"/>
            <a:ext cx="481965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23528" y="1628801"/>
            <a:ext cx="8291264" cy="4392487"/>
          </a:xfrm>
        </p:spPr>
        <p:txBody>
          <a:bodyPr>
            <a:noAutofit/>
          </a:bodyPr>
          <a:lstStyle/>
          <a:p>
            <a:pPr algn="just"/>
            <a:r>
              <a:rPr lang="es-MX" sz="2400" dirty="0"/>
              <a:t>Esta nueva situación </a:t>
            </a:r>
            <a:r>
              <a:rPr lang="es-MX" sz="2400" dirty="0" smtClean="0"/>
              <a:t> </a:t>
            </a:r>
            <a:r>
              <a:rPr lang="es-MX" sz="2400" dirty="0"/>
              <a:t>ha generado un cambio sustantivo en las estrategias </a:t>
            </a:r>
            <a:r>
              <a:rPr lang="es-MX" sz="2400" dirty="0" smtClean="0"/>
              <a:t>de desarrollo</a:t>
            </a:r>
            <a:r>
              <a:rPr lang="es-MX" sz="2400" dirty="0"/>
              <a:t>, siendo un componente </a:t>
            </a:r>
            <a:r>
              <a:rPr lang="es-MX" sz="2400" dirty="0" smtClean="0"/>
              <a:t>clave la </a:t>
            </a:r>
            <a:r>
              <a:rPr lang="es-MX" sz="2400" b="1" dirty="0" smtClean="0"/>
              <a:t>descentralización</a:t>
            </a:r>
            <a:r>
              <a:rPr lang="es-MX" sz="2400" dirty="0" smtClean="0"/>
              <a:t> ,dirigidos </a:t>
            </a:r>
            <a:r>
              <a:rPr lang="es-MX" sz="2400" dirty="0"/>
              <a:t>hacia </a:t>
            </a:r>
            <a:r>
              <a:rPr lang="es-MX" sz="2400" dirty="0" smtClean="0"/>
              <a:t>la modernización </a:t>
            </a:r>
            <a:r>
              <a:rPr lang="es-MX" sz="2400" dirty="0"/>
              <a:t>de los Estados, con el fin de hacer más eficiente la gestión pública y redefinir </a:t>
            </a:r>
            <a:r>
              <a:rPr lang="es-MX" sz="2400" dirty="0" smtClean="0"/>
              <a:t>el marco </a:t>
            </a:r>
            <a:r>
              <a:rPr lang="es-MX" sz="2400" dirty="0"/>
              <a:t>de la inversión social</a:t>
            </a:r>
            <a:r>
              <a:rPr lang="es-MX" sz="2400" dirty="0" smtClean="0"/>
              <a:t>.</a:t>
            </a:r>
          </a:p>
          <a:p>
            <a:r>
              <a:rPr lang="es-MX" sz="2400" dirty="0"/>
              <a:t>Como sabemos, la responsabilidad principal de los diferentes niveles de gobierno es </a:t>
            </a:r>
            <a:r>
              <a:rPr lang="es-MX" sz="2400" dirty="0" smtClean="0"/>
              <a:t>promover el </a:t>
            </a:r>
            <a:r>
              <a:rPr lang="es-MX" sz="2400" dirty="0"/>
              <a:t>desarrollo, entendida como construcción de capacidades y derechos de las personas</a:t>
            </a:r>
            <a:r>
              <a:rPr lang="es-MX" sz="2400" dirty="0" smtClean="0"/>
              <a:t>.</a:t>
            </a:r>
            <a:endParaRPr lang="es-MX" sz="2400" dirty="0"/>
          </a:p>
        </p:txBody>
      </p:sp>
      <p:sp>
        <p:nvSpPr>
          <p:cNvPr id="5" name="4 Rectángulo"/>
          <p:cNvSpPr/>
          <p:nvPr/>
        </p:nvSpPr>
        <p:spPr>
          <a:xfrm>
            <a:off x="251520" y="620688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/>
              <a:t>Ámbito </a:t>
            </a:r>
            <a:r>
              <a:rPr lang="es-MX" sz="2800" b="1" dirty="0"/>
              <a:t>territorial</a:t>
            </a:r>
            <a:r>
              <a:rPr lang="es-MX" sz="3200" b="1" dirty="0"/>
              <a:t> </a:t>
            </a:r>
            <a:r>
              <a:rPr lang="es-MX" sz="3200" b="1" dirty="0" smtClean="0"/>
              <a:t>del desarrollo </a:t>
            </a:r>
            <a:r>
              <a:rPr lang="es-MX" sz="3200" b="1" dirty="0"/>
              <a:t>local</a:t>
            </a:r>
            <a:endParaRPr lang="es-E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332656"/>
            <a:ext cx="8373616" cy="854968"/>
          </a:xfrm>
        </p:spPr>
        <p:txBody>
          <a:bodyPr>
            <a:normAutofit/>
          </a:bodyPr>
          <a:lstStyle/>
          <a:p>
            <a:pPr algn="ctr"/>
            <a:r>
              <a:rPr lang="es-MX" sz="2400" b="1" dirty="0" smtClean="0"/>
              <a:t>¿Porque se considera al municipio o conjunto de estos la unidad básica del desarrollo?</a:t>
            </a:r>
            <a:endParaRPr lang="es-ES" sz="24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67544" y="1340768"/>
            <a:ext cx="7467600" cy="4873752"/>
          </a:xfrm>
        </p:spPr>
        <p:txBody>
          <a:bodyPr>
            <a:normAutofit lnSpcReduction="10000"/>
          </a:bodyPr>
          <a:lstStyle/>
          <a:p>
            <a:r>
              <a:rPr lang="es-MX" dirty="0" smtClean="0"/>
              <a:t> </a:t>
            </a:r>
            <a:r>
              <a:rPr lang="es-MX" dirty="0"/>
              <a:t>Demarcación geográfica definida y características físicas espaciales.</a:t>
            </a:r>
          </a:p>
          <a:p>
            <a:r>
              <a:rPr lang="es-MX" dirty="0" smtClean="0"/>
              <a:t>Gobierno </a:t>
            </a:r>
            <a:r>
              <a:rPr lang="es-MX" dirty="0"/>
              <a:t>con administración propia: municipalidad.</a:t>
            </a:r>
          </a:p>
          <a:p>
            <a:r>
              <a:rPr lang="es-MX" dirty="0" smtClean="0"/>
              <a:t>Población </a:t>
            </a:r>
            <a:r>
              <a:rPr lang="es-MX" dirty="0"/>
              <a:t>vecinal vinculada: vecinos, sentido de pertenencia, etc.</a:t>
            </a:r>
          </a:p>
          <a:p>
            <a:r>
              <a:rPr lang="es-MX" dirty="0" smtClean="0"/>
              <a:t>Patrón </a:t>
            </a:r>
            <a:r>
              <a:rPr lang="es-MX" dirty="0"/>
              <a:t>socio – productivo: actividades económicas definidas por sector y </a:t>
            </a:r>
            <a:r>
              <a:rPr lang="es-MX" dirty="0" smtClean="0"/>
              <a:t>producto </a:t>
            </a:r>
            <a:r>
              <a:rPr lang="es-ES" dirty="0" smtClean="0"/>
              <a:t>«estrella</a:t>
            </a:r>
            <a:r>
              <a:rPr lang="es-ES" dirty="0"/>
              <a:t>» de la economía.</a:t>
            </a:r>
          </a:p>
          <a:p>
            <a:r>
              <a:rPr lang="es-MX" dirty="0" smtClean="0"/>
              <a:t>Dotación </a:t>
            </a:r>
            <a:r>
              <a:rPr lang="es-MX" dirty="0"/>
              <a:t>de recursos a utilizar: recursos naturales, </a:t>
            </a:r>
            <a:r>
              <a:rPr lang="es-MX" dirty="0" smtClean="0"/>
              <a:t>infraestructura </a:t>
            </a:r>
            <a:r>
              <a:rPr lang="es-MX" dirty="0" err="1" smtClean="0"/>
              <a:t>basica</a:t>
            </a:r>
            <a:r>
              <a:rPr lang="es-MX" dirty="0" smtClean="0"/>
              <a:t>, </a:t>
            </a:r>
            <a:r>
              <a:rPr lang="es-MX" dirty="0"/>
              <a:t>etc.</a:t>
            </a:r>
          </a:p>
          <a:p>
            <a:r>
              <a:rPr lang="es-MX" dirty="0" smtClean="0"/>
              <a:t> </a:t>
            </a:r>
            <a:r>
              <a:rPr lang="es-MX" dirty="0"/>
              <a:t>Articulación regulada con las instancias públicas y privadas de mayor escala</a:t>
            </a:r>
            <a:r>
              <a:rPr lang="es-MX" dirty="0" smtClean="0"/>
              <a:t>.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2400" b="1" dirty="0"/>
              <a:t>ELEMENTOS Y ESTRATEGIAS EN EL DESARROLLO ECONOMICO LOCAL</a:t>
            </a:r>
            <a:endParaRPr lang="es-ES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75240" cy="2260847"/>
          </a:xfrm>
        </p:spPr>
        <p:txBody>
          <a:bodyPr>
            <a:normAutofit/>
          </a:bodyPr>
          <a:lstStyle/>
          <a:p>
            <a:r>
              <a:rPr lang="es-MX" b="1" dirty="0"/>
              <a:t>Visión Estratégica y Compartida del Desarrollo de la Economía</a:t>
            </a:r>
            <a:r>
              <a:rPr lang="es-MX" b="1" dirty="0" smtClean="0"/>
              <a:t>:</a:t>
            </a:r>
          </a:p>
          <a:p>
            <a:r>
              <a:rPr lang="es-MX" b="1" dirty="0" smtClean="0"/>
              <a:t> </a:t>
            </a:r>
            <a:r>
              <a:rPr lang="es-MX" dirty="0"/>
              <a:t>Establecimiento </a:t>
            </a:r>
            <a:r>
              <a:rPr lang="es-MX" dirty="0" smtClean="0"/>
              <a:t>de objetivos </a:t>
            </a:r>
            <a:r>
              <a:rPr lang="es-MX" dirty="0"/>
              <a:t>de desarrollo económico concertados entre los actores locales a partir de </a:t>
            </a:r>
            <a:r>
              <a:rPr lang="es-MX" dirty="0" smtClean="0"/>
              <a:t>la determinación </a:t>
            </a:r>
            <a:r>
              <a:rPr lang="es-MX" dirty="0"/>
              <a:t>de la vocación productiva </a:t>
            </a:r>
            <a:r>
              <a:rPr lang="es-MX" dirty="0" smtClean="0"/>
              <a:t>local.</a:t>
            </a:r>
            <a:endParaRPr lang="es-ES" dirty="0"/>
          </a:p>
        </p:txBody>
      </p:sp>
      <p:pic>
        <p:nvPicPr>
          <p:cNvPr id="43012" name="Picture 4" descr="http://t3.gstatic.com/images?q=tbn:ANd9GcRXjki1HqaPg4QAUeP36QymF0G8GWoQT_qusdWViEdqZil8FdUgp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221088"/>
            <a:ext cx="2466975" cy="1857376"/>
          </a:xfrm>
          <a:prstGeom prst="rect">
            <a:avLst/>
          </a:prstGeom>
          <a:noFill/>
        </p:spPr>
      </p:pic>
      <p:pic>
        <p:nvPicPr>
          <p:cNvPr id="43013" name="Picture 5" descr="C:\Documents and Settings\FREDY CRUZ\Mis documentos\Mis imágenes\telefono\DSC000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4221088"/>
            <a:ext cx="2448272" cy="1836204"/>
          </a:xfrm>
          <a:prstGeom prst="rect">
            <a:avLst/>
          </a:prstGeom>
          <a:noFill/>
        </p:spPr>
      </p:pic>
      <p:pic>
        <p:nvPicPr>
          <p:cNvPr id="43015" name="Picture 7" descr="http://t0.gstatic.com/images?q=tbn:ANd9GcQGrbaskWkXdJVENteEkyiA9B_xNbpz0r-n8QlfN47nwFp-tyz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4280895"/>
            <a:ext cx="2332484" cy="17403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51520" y="1628800"/>
            <a:ext cx="8892480" cy="2376264"/>
          </a:xfrm>
        </p:spPr>
        <p:txBody>
          <a:bodyPr>
            <a:normAutofit/>
          </a:bodyPr>
          <a:lstStyle/>
          <a:p>
            <a:r>
              <a:rPr lang="es-MX" dirty="0" smtClean="0"/>
              <a:t>Es un requisito </a:t>
            </a:r>
            <a:r>
              <a:rPr lang="es-MX" dirty="0"/>
              <a:t>para un desarrollo sostenible el reunir a los actores locales alrededor de </a:t>
            </a:r>
            <a:r>
              <a:rPr lang="es-MX" dirty="0" smtClean="0"/>
              <a:t>una mesa </a:t>
            </a:r>
            <a:r>
              <a:rPr lang="es-MX" dirty="0"/>
              <a:t>de concertación o un foro local ya que ayuda a desarrollar confianza, alienta </a:t>
            </a:r>
            <a:r>
              <a:rPr lang="es-MX" dirty="0" smtClean="0"/>
              <a:t>la innovación </a:t>
            </a:r>
            <a:r>
              <a:rPr lang="es-MX" dirty="0"/>
              <a:t>y promueve la creación de redes y actividades sociales</a:t>
            </a:r>
            <a:endParaRPr lang="es-ES" dirty="0"/>
          </a:p>
        </p:txBody>
      </p:sp>
      <p:pic>
        <p:nvPicPr>
          <p:cNvPr id="41986" name="Picture 2" descr="http://t0.gstatic.com/images?q=tbn:ANd9GcTM01XK6MFLu3Y3crkBKXSfw-6sM7sZUvhSmLRGMslmH4dmfiCsT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437112"/>
            <a:ext cx="2466975" cy="1847851"/>
          </a:xfrm>
          <a:prstGeom prst="rect">
            <a:avLst/>
          </a:prstGeom>
          <a:noFill/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437112"/>
            <a:ext cx="2427744" cy="182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4437112"/>
            <a:ext cx="2427744" cy="182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Rectángulo"/>
          <p:cNvSpPr/>
          <p:nvPr/>
        </p:nvSpPr>
        <p:spPr>
          <a:xfrm>
            <a:off x="827584" y="201414"/>
            <a:ext cx="71659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4F81BD"/>
              </a:buClr>
              <a:buSzPct val="85000"/>
            </a:pPr>
            <a:r>
              <a:rPr lang="es-MX" sz="2700" b="1" dirty="0" smtClean="0">
                <a:solidFill>
                  <a:prstClr val="black"/>
                </a:solidFill>
              </a:rPr>
              <a:t>Compromiso de los actores locales en el desarrollo de su propio territorio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67544" y="1484784"/>
            <a:ext cx="8229600" cy="2736304"/>
          </a:xfrm>
        </p:spPr>
        <p:txBody>
          <a:bodyPr/>
          <a:lstStyle/>
          <a:p>
            <a:r>
              <a:rPr lang="es-MX" dirty="0" smtClean="0"/>
              <a:t>Las </a:t>
            </a:r>
            <a:r>
              <a:rPr lang="es-MX" dirty="0"/>
              <a:t>alianzas entre actores públicos </a:t>
            </a:r>
            <a:r>
              <a:rPr lang="es-MX" dirty="0" smtClean="0"/>
              <a:t>y privados</a:t>
            </a:r>
            <a:r>
              <a:rPr lang="es-MX" dirty="0"/>
              <a:t>, y sin fines de lucro se convierten en cruciales para la sostenibilidad del </a:t>
            </a:r>
            <a:r>
              <a:rPr lang="es-MX" dirty="0" smtClean="0"/>
              <a:t>proceso al </a:t>
            </a:r>
            <a:r>
              <a:rPr lang="es-MX" dirty="0"/>
              <a:t>permitir la convergencia de intereses y expectativas durante la programación </a:t>
            </a:r>
            <a:r>
              <a:rPr lang="es-MX" dirty="0" smtClean="0"/>
              <a:t>de inversiones </a:t>
            </a:r>
            <a:r>
              <a:rPr lang="es-MX" dirty="0"/>
              <a:t>entre los diferentes actores locales.</a:t>
            </a:r>
            <a:endParaRPr lang="es-MX" b="1" dirty="0" smtClean="0"/>
          </a:p>
        </p:txBody>
      </p:sp>
      <p:pic>
        <p:nvPicPr>
          <p:cNvPr id="40962" name="Picture 2" descr="http://t3.gstatic.com/images?q=tbn:ANd9GcSgGcCu38BdPC-qn285cQJYwzMuVM0b6rwV89m0SHcgQE__wSz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4293096"/>
            <a:ext cx="2808312" cy="2076645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683568" y="476672"/>
            <a:ext cx="792088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4F81BD"/>
              </a:buClr>
              <a:buSzPct val="85000"/>
            </a:pPr>
            <a:r>
              <a:rPr lang="es-MX" sz="2700" b="1" dirty="0" smtClean="0">
                <a:solidFill>
                  <a:prstClr val="black"/>
                </a:solidFill>
              </a:rPr>
              <a:t>Alianzas entre actores públicos/privados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24936" cy="576064"/>
          </a:xfrm>
        </p:spPr>
        <p:txBody>
          <a:bodyPr>
            <a:normAutofit fontScale="90000"/>
          </a:bodyPr>
          <a:lstStyle/>
          <a:p>
            <a:r>
              <a:rPr lang="es-MX" sz="3200" b="1" dirty="0" smtClean="0"/>
              <a:t>Actores locales en el desarrollo territorial</a:t>
            </a:r>
            <a:endParaRPr lang="es-ES" sz="32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23528" y="1844824"/>
            <a:ext cx="8503920" cy="3270104"/>
          </a:xfrm>
        </p:spPr>
        <p:txBody>
          <a:bodyPr/>
          <a:lstStyle/>
          <a:p>
            <a:r>
              <a:rPr lang="es-MX" dirty="0" smtClean="0"/>
              <a:t>Municipalidad. (Mancomunidades o microrregiones.</a:t>
            </a:r>
          </a:p>
          <a:p>
            <a:r>
              <a:rPr lang="es-MX" dirty="0" smtClean="0"/>
              <a:t>Empresas de bienes y servicios</a:t>
            </a:r>
          </a:p>
          <a:p>
            <a:r>
              <a:rPr lang="es-MX" dirty="0" smtClean="0"/>
              <a:t>Organizaciones de soporte técnico y formativo</a:t>
            </a:r>
          </a:p>
          <a:p>
            <a:r>
              <a:rPr lang="es-MX" dirty="0" smtClean="0"/>
              <a:t>Instituciones de soporte financiero</a:t>
            </a:r>
          </a:p>
          <a:p>
            <a:r>
              <a:rPr lang="es-MX" dirty="0" smtClean="0"/>
              <a:t>Instituciones publicas </a:t>
            </a:r>
          </a:p>
          <a:p>
            <a:r>
              <a:rPr lang="es-MX" dirty="0" smtClean="0"/>
              <a:t>Grupos asociados.</a:t>
            </a:r>
          </a:p>
          <a:p>
            <a:pPr>
              <a:buNone/>
            </a:pPr>
            <a:endParaRPr lang="es-MX" dirty="0" smtClean="0"/>
          </a:p>
          <a:p>
            <a:endParaRPr lang="es-MX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196752"/>
            <a:ext cx="5328592" cy="511256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MX" dirty="0" smtClean="0"/>
              <a:t>Durante </a:t>
            </a:r>
            <a:r>
              <a:rPr lang="es-MX" dirty="0"/>
              <a:t>los años 50 y </a:t>
            </a:r>
            <a:r>
              <a:rPr lang="es-MX" dirty="0" smtClean="0"/>
              <a:t> </a:t>
            </a:r>
            <a:r>
              <a:rPr lang="es-MX" dirty="0"/>
              <a:t>60 </a:t>
            </a:r>
            <a:r>
              <a:rPr lang="es-MX" dirty="0" smtClean="0"/>
              <a:t>lo </a:t>
            </a:r>
            <a:r>
              <a:rPr lang="es-MX" dirty="0"/>
              <a:t> </a:t>
            </a:r>
            <a:r>
              <a:rPr lang="es-MX" dirty="0" smtClean="0"/>
              <a:t>fundamental del </a:t>
            </a:r>
            <a:r>
              <a:rPr lang="es-MX" b="1" dirty="0" smtClean="0"/>
              <a:t>desarrollo</a:t>
            </a:r>
            <a:r>
              <a:rPr lang="es-MX" dirty="0" smtClean="0"/>
              <a:t>  era el carácter  Económico pues su indicador principal  era el Producto Interno </a:t>
            </a:r>
            <a:r>
              <a:rPr lang="es-MX" dirty="0"/>
              <a:t>B</a:t>
            </a:r>
            <a:r>
              <a:rPr lang="es-MX" dirty="0" smtClean="0"/>
              <a:t>ruto(PIB).</a:t>
            </a:r>
          </a:p>
          <a:p>
            <a:pPr algn="just"/>
            <a:r>
              <a:rPr lang="es-ES" dirty="0"/>
              <a:t>Durante la década de los 70 se reconoce que además </a:t>
            </a:r>
            <a:r>
              <a:rPr lang="es-ES" dirty="0" smtClean="0"/>
              <a:t>del crecimiento económico, para que haya desarrollo se debe cumplir con otros parámetros:</a:t>
            </a:r>
          </a:p>
          <a:p>
            <a:pPr lvl="1"/>
            <a:r>
              <a:rPr lang="es-ES" dirty="0" smtClean="0"/>
              <a:t>Eliminar</a:t>
            </a:r>
            <a:r>
              <a:rPr lang="es-ES" dirty="0"/>
              <a:t> </a:t>
            </a:r>
            <a:r>
              <a:rPr lang="es-ES" dirty="0" smtClean="0"/>
              <a:t>la pobreza</a:t>
            </a:r>
          </a:p>
          <a:p>
            <a:pPr lvl="1"/>
            <a:r>
              <a:rPr lang="es-ES" dirty="0" smtClean="0"/>
              <a:t>La desigualdad</a:t>
            </a:r>
          </a:p>
          <a:p>
            <a:pPr lvl="1"/>
            <a:r>
              <a:rPr lang="es-ES" dirty="0" smtClean="0"/>
              <a:t>El Desempleo</a:t>
            </a:r>
            <a:r>
              <a:rPr lang="es-ES" dirty="0"/>
              <a:t> </a:t>
            </a:r>
            <a:endParaRPr lang="es-ES" dirty="0" smtClean="0"/>
          </a:p>
          <a:p>
            <a:pPr lvl="1"/>
            <a:r>
              <a:rPr lang="es-ES" dirty="0" smtClean="0"/>
              <a:t>Lograr la equidad</a:t>
            </a:r>
            <a:endParaRPr lang="es-ES" dirty="0"/>
          </a:p>
          <a:p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260648"/>
            <a:ext cx="6552728" cy="710952"/>
          </a:xfrm>
        </p:spPr>
        <p:txBody>
          <a:bodyPr>
            <a:normAutofit fontScale="90000"/>
          </a:bodyPr>
          <a:lstStyle/>
          <a:p>
            <a:r>
              <a:rPr lang="es-MX" sz="3200" b="1" dirty="0" smtClean="0"/>
              <a:t>DESARROLLO LOCAL, EVOLUCIÓN </a:t>
            </a:r>
            <a:endParaRPr lang="es-ES" sz="3200" b="1" dirty="0"/>
          </a:p>
        </p:txBody>
      </p:sp>
      <p:pic>
        <p:nvPicPr>
          <p:cNvPr id="3074" name="Picture 2" descr="http://t1.gstatic.com/images?q=tbn:ANd9GcT8G2iBNzXvN9PWkdpLAvu5IKhlv94CLyaYqzjdsxUe94NPC4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8712" y="908720"/>
            <a:ext cx="2411760" cy="1931330"/>
          </a:xfrm>
          <a:prstGeom prst="rect">
            <a:avLst/>
          </a:prstGeom>
          <a:noFill/>
        </p:spPr>
      </p:pic>
      <p:pic>
        <p:nvPicPr>
          <p:cNvPr id="3076" name="Picture 4" descr="http://t1.gstatic.com/images?q=tbn:ANd9GcQxLDgz-Bbg0E-StZCmGyhQgAGF5olzVReEVpbVhnC6LfBxEuYlX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2852936"/>
            <a:ext cx="2466975" cy="1847851"/>
          </a:xfrm>
          <a:prstGeom prst="rect">
            <a:avLst/>
          </a:prstGeom>
          <a:noFill/>
        </p:spPr>
      </p:pic>
      <p:pic>
        <p:nvPicPr>
          <p:cNvPr id="3078" name="Picture 6" descr="http://t0.gstatic.com/images?q=tbn:ANd9GcSEjSDHuOm5KrduPblF-NngOLeZUWQHVTMF81OSqBqozh5AH63Lk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11205" y="4797152"/>
            <a:ext cx="2581275" cy="1771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35696" y="44624"/>
            <a:ext cx="5328592" cy="720080"/>
          </a:xfrm>
        </p:spPr>
        <p:txBody>
          <a:bodyPr>
            <a:normAutofit/>
          </a:bodyPr>
          <a:lstStyle/>
          <a:p>
            <a:r>
              <a:rPr lang="es-MX" sz="3200" b="1" dirty="0" smtClean="0"/>
              <a:t>Roles de los actores locales </a:t>
            </a:r>
            <a:endParaRPr lang="es-ES" sz="3200" b="1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467544" y="869449"/>
          <a:ext cx="8352928" cy="47567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8679"/>
                <a:gridCol w="5884249"/>
              </a:tblGrid>
              <a:tr h="341749"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Actor 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Rol </a:t>
                      </a:r>
                      <a:endParaRPr lang="es-ES" sz="2000" dirty="0"/>
                    </a:p>
                  </a:txBody>
                  <a:tcPr/>
                </a:tc>
              </a:tr>
              <a:tr h="1982143"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Municipalidad 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MX" sz="2000" dirty="0" smtClean="0"/>
                        <a:t>Crear áreas especificas de promoción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MX" sz="2000" dirty="0" smtClean="0"/>
                        <a:t>Liderar  la</a:t>
                      </a:r>
                      <a:r>
                        <a:rPr lang="es-MX" sz="2000" baseline="0" dirty="0" smtClean="0"/>
                        <a:t> construcción de una visión común de desarrollo territorial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MX" sz="2000" baseline="0" dirty="0" smtClean="0"/>
                        <a:t>Promover la ordenación y control del territorio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MX" sz="2000" baseline="0" dirty="0" smtClean="0"/>
                        <a:t>Velar por la inclusión de todos los grupos y sectores.</a:t>
                      </a:r>
                      <a:endParaRPr lang="es-ES" sz="2000" dirty="0"/>
                    </a:p>
                  </a:txBody>
                  <a:tcPr/>
                </a:tc>
              </a:tr>
              <a:tr h="1982143"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Empresas 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MX" sz="2000" dirty="0" smtClean="0"/>
                        <a:t>Velar por el mejoramiento de su actividad económica.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MX" sz="2000" dirty="0" smtClean="0"/>
                        <a:t>Procurar</a:t>
                      </a:r>
                      <a:r>
                        <a:rPr lang="es-MX" sz="2000" baseline="0" dirty="0" smtClean="0"/>
                        <a:t> tener proveedores locales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MX" sz="2000" baseline="0" dirty="0" smtClean="0"/>
                        <a:t>Promover la innovación empresarial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MX" sz="2000" baseline="0" dirty="0" smtClean="0"/>
                        <a:t>Promover la competitividad territorial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MX" sz="2000" baseline="0" dirty="0" smtClean="0"/>
                        <a:t>Participar en los procesos de planificación y en  acciones que posibiliten su ejecución </a:t>
                      </a:r>
                      <a:endParaRPr lang="es-ES" sz="2000" dirty="0"/>
                    </a:p>
                  </a:txBody>
                  <a:tcPr/>
                </a:tc>
              </a:tr>
              <a:tr h="341749">
                <a:tc>
                  <a:txBody>
                    <a:bodyPr/>
                    <a:lstStyle/>
                    <a:p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272808" cy="720080"/>
          </a:xfrm>
        </p:spPr>
        <p:txBody>
          <a:bodyPr>
            <a:normAutofit/>
          </a:bodyPr>
          <a:lstStyle/>
          <a:p>
            <a:r>
              <a:rPr lang="es-MX" sz="3200" b="1" dirty="0" smtClean="0"/>
              <a:t>Roles de los actores locales </a:t>
            </a:r>
            <a:endParaRPr lang="es-ES" sz="3200" b="1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467544" y="908720"/>
          <a:ext cx="8075240" cy="5191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6608"/>
                <a:gridCol w="5688632"/>
              </a:tblGrid>
              <a:tr h="397516"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Actor 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Rol </a:t>
                      </a:r>
                      <a:endParaRPr lang="es-ES" sz="2000" dirty="0"/>
                    </a:p>
                  </a:txBody>
                  <a:tcPr/>
                </a:tc>
              </a:tr>
              <a:tr h="1258668"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Universidades y centros de formación tecnológica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MX" sz="2000" dirty="0" smtClean="0"/>
                        <a:t>Contribuir a la generación o</a:t>
                      </a:r>
                      <a:r>
                        <a:rPr lang="es-MX" sz="2000" baseline="0" dirty="0" smtClean="0"/>
                        <a:t> adaptación de tecnología para las actividades económicas locales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MX" sz="2000" baseline="0" dirty="0" smtClean="0"/>
                        <a:t>Producción y gestión de información especializada</a:t>
                      </a:r>
                      <a:endParaRPr lang="es-ES" sz="2000" dirty="0"/>
                    </a:p>
                  </a:txBody>
                  <a:tcPr/>
                </a:tc>
              </a:tr>
              <a:tr h="397516"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Entidades de cooperación 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MX" sz="2000" dirty="0" smtClean="0"/>
                        <a:t>Contar con</a:t>
                      </a:r>
                      <a:r>
                        <a:rPr lang="es-MX" sz="2000" baseline="0" dirty="0" smtClean="0"/>
                        <a:t> líneas de apoyo hacia el sector económico local.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MX" sz="2000" baseline="0" dirty="0" smtClean="0"/>
                        <a:t>Conocer y promover las estrategias de desarrollo local a nivel de país y de las regiones en las que intervengan.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MX" sz="2000" baseline="0" dirty="0" smtClean="0"/>
                        <a:t>Promover pasantías e intercambios de experiencias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s-ES" sz="2000" dirty="0"/>
                    </a:p>
                  </a:txBody>
                  <a:tcPr/>
                </a:tc>
              </a:tr>
              <a:tr h="397516"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Entidades publicas sectoriales 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MX" sz="2000" dirty="0" smtClean="0"/>
                        <a:t>Contribuir con recursos técnicos y económicos al cumplimiento de las estrategias de desarrollo local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s-MX" sz="2000" dirty="0" smtClean="0"/>
                        <a:t>Apoyar con sus recursos las estrategias definidas en los planes de desarrollo local </a:t>
                      </a:r>
                    </a:p>
                    <a:p>
                      <a:endParaRPr lang="es-ES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>
                <a:hlinkClick r:id="rId2" action="ppaction://hlinkfile"/>
              </a:rPr>
              <a:t>ACTORES DE LA MICRORREGIÓN JIBOA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51520" y="1628800"/>
            <a:ext cx="6995120" cy="2116831"/>
          </a:xfrm>
        </p:spPr>
        <p:txBody>
          <a:bodyPr>
            <a:normAutofit fontScale="92500" lnSpcReduction="10000"/>
          </a:bodyPr>
          <a:lstStyle/>
          <a:p>
            <a:r>
              <a:rPr lang="es-MX" dirty="0" smtClean="0"/>
              <a:t>Entidades de cooperación:</a:t>
            </a:r>
          </a:p>
          <a:p>
            <a:r>
              <a:rPr lang="es-MX" dirty="0" smtClean="0"/>
              <a:t>Universidades y centros de formación tecnológica</a:t>
            </a:r>
          </a:p>
          <a:p>
            <a:r>
              <a:rPr lang="es-MX" dirty="0" smtClean="0"/>
              <a:t>Entidades publicas sectoriales.</a:t>
            </a:r>
          </a:p>
          <a:p>
            <a:r>
              <a:rPr lang="es-MX" dirty="0" smtClean="0"/>
              <a:t>Empresas </a:t>
            </a:r>
            <a:endParaRPr lang="es-ES" dirty="0" smtClean="0"/>
          </a:p>
        </p:txBody>
      </p:sp>
      <p:sp>
        <p:nvSpPr>
          <p:cNvPr id="37892" name="AutoShape 4" descr="data:image/jpg;base64,/9j/4AAQSkZJRgABAQAAAQABAAD/2wCEAAkGBhQSERQUExQWFRQVFyEYGBgVGB8XGxcfHxwWFxkfHB8eISYhHR0kHRkdIDshJCopLDguGCIyODAqNSYrLCoBCQoKDgwOGA8PGiwkHB01LiwpLCksLCwpLCwpKSkpLCopLCksLCwpKSwsLCksKSwsLywsKSwpLCwsLCwsLCwpLP/AABEIAGkAdAMBIgACEQEDEQH/xAAbAAACAwEBAQAAAAAAAAAAAAAABgQFBwEDAv/EAEIQAAIBAwIDBQQHAwoHAAAAAAECAwAEERIhBRMxBgciQVFhcXOxFDI1gZGhshUjMyQ0NkJScnSzwcNEYoKj0eHw/8QAFwEBAQEBAAAAAAAAAAAAAAAAAgEAA//EAB8RAAMBAAMBAQEBAQAAAAAAAAABEQISITEyQiJhE//aAAwDAQACEQMRAD8A3GuE12ofF+IpbwSTSfUjUufcBnA9p6ffWMSXmUYyQM9MnrX1msX4v2MPEOGNxKRnN46mZV1HQkYJIjRT0wg69c++nXul49JdcNjaUlnRmj1ncuFxgk+ZwcfdRWu4Barg6UUUUhhRRRWMFcNdqv47ZzSwskEwgkbYSFOZpHngahv7fL0rGJEV9GzvGrqXjALqDkrqzpyPLOD+FSKyDuHVubxESElw0Yck5JYG5ySTuTkVr4qJ1UOXVQoooqiCiiisYKTe9640cJuf+bSv4utOJrKO+K4v/o86mOD6DlMPlubnK+WrH1tunSjp9A2+h37BqDwyz9OQvyq4seHRwoEiRY0GcKgwBk5O3vpA7uLrihitVeK2Flyhh1ZuZp0nT/XxknGdvWoXb7tBxGwuoNN0rw3EhAUwoCgDp4c7lvC48Wx2NFaSRFqZTZqtFL/bCO65DPaziF41Z8GJZOZhSQviPh3HUZ61Q92Pa+e6sJbi6bmNHIw8CDOkKjYCoNzuad7guSsH6iso4f3uPLxCQOpgtIIZHZHXEjFQMFs9DvgKPM758qc963EYbyKS6iaG0lbaN4tPg2yQxGpmUEN/oMijzQf+mTb6+Saqu0/aFLK1luH3Ea5AzjUTsoHvON6Q/wBlcXe2+nfTWE5XnC1CARacBgmD56fUdds5yarcE9Q+O5n+d8W+Mv8AmXdatWQdw10ZZeIyEAF2jcgdBqa5bH507ds+PyxGC2tcfSrpiqFhlY1UAySMPPA6e2pl/wAhw/5GjNdrGe0N7xLgs8E0t493byNpcONPtIxvpJUEgg/1TWwWtysiK6nKuoZT6ggEH8DVTolqntRXKKQjtI3fR9kzf3k/WtPNI3fR9kTf3k/WtHXgd/LLnsD9m2fwE+VJPfh/E4b8ZvnDTt2C+zbP4CfKkjvw/icN+M3zho6+Qa+DS+LfwJfht+k1n3cH9ny/4g/ojrQeLfwJfht+lqz7uD+z5f8AEH9EVV/SK/pFRDwpJe1UocalUc3B6FljTTn1AO+PUD0q37+bcHh8beazj80kU/OonDv6Vz/C/wBtKse/b7MX46fJqH5YPzopu33ETPb8GtT/AMS0Tyb9RiJd/XeQn/prXcVhfaOXF9wHJ8It7X83A/0FbrSz6x49Zk3chAEuOKIv1UkRR7g90B8q9OLdqkg7QSvJHLKsNqI0EKGQqWKsxIHQeIjPuo7mP53xb4y/5l3Xp2cmA7T34J3aHA9uOQ3yBqLxAXyiu7yu1ycQs+TDa3fMEiuNcDKBjOdxnyOKfu7cv+y7QSBg4j0kMCCNJKjIO/QCmQihaaz3Tos907RXaKQzmaR++j7Im/vJ+taeKzvvVsr68i+i21ozprVmlMkShsbgKrOG+t646bZo68DvxjL2C+zbP4CfKkjv18IsJD9VJmz/ANtvkhpi7uzeQ20Ntc2jR8pSvN5sTKQDlRhXLZwcdMbV795XZNuIWLRpjmowkjB2BIyCufLKkjNFq5A1cFt2l4qkNpNI7ALyyBjfUWGFA9SSQAPbST3Bt/IJh6XB/RFUHsZ2J4gyhr9n0W8bC2gd1bxlSoY4JHhBwMnr6Abyu7Xu9urFDPM8mrSWFrG4CswUgcwk6S3l1wM7nat22mSttOHjw3+lc/wf9tKse/b7MX46fJ6pbLhXE04w/EDYNofKmMTwagpUKNzJjOwPp1q170uH319ClvBZsVDLIzmWIb6T4QC4OQWwT08O2c1Pyyd8WKPeZbtHbcHulH1bdFz6MqxSp+Pi/Ctt4XxJLiGOaM5SRQ6n2Hf/ANUmR9mZr7hIs7uA28sSIsbF0kBZFwrjQxwMDBB9T1pR7LdjeNL/ACNna3syx5jBo28JPiERGXBbf0G5z5g5dPz0quX56WnctMDd8VwQQ0qkEbgjXc7j1G4/GqntzxE8O7Qx3ePA6KzAeakGKT79s49gq37Cd188F1JO8j28QkOiGJt5FVyU1nJ8GMeHcnzxTH3m9hv2jbry8C4iOqMtsGB2ZSfLOAc+oHkTUjeSR8P9L3iHam3itWumkUwhNYYEeIYyAvqT0xR2QRxZwGXPMdOY+fJnJkI3321Y+6sc7Gd0F29yhvI+VbxtqZWZW1kb6QFYjBPU+nrmt6Ap5d7OmW320fVFFFMZEueKxRsqvIiswJUMQCwHXA88V6212kih0ZXU9CpyDjY/mKW+0mo3tgEcI377BK6h/DA6ZHX31C7RcWntjKvO0YsHlUhUAaZG8RUMpznY6TnY/fUoaO2a8pLtFZVZgGfIUE4LYGTj1wN6TZeMzCSRhcHQk9uqppj0lZRFrBOjVjxHBBBHmcbCIOOa3tZZZiJEmuNcOlTytMVwB4QA5IVQBudWvbyxKbkaFqrze6QMqFgGYEqpO5C41YHnjI/EVn1t2xkBIaYNHm21SkITGkqvrc6VCAFgoOxClzvttYXnF5keLkzG51RXLKNCDmMgDQgaQCfracrgNjpmrTchwiukcsFYMUOlgDnScA4PocEHHtr0LgbnpSDfccmVGMM+pDarMXCJ4JDKq9NOPGrNlWGRo6imXgFy5kuo3lMvKlAVmCggNFE+PAqg4ZiM4zWpUywj4rCYzKJEMYzlww0jGxyegxUiOUMAQcgjII8/Ss/4pA9vb3NxCC8UvPFxGu5z+8VZkH9oDAYea4bqu9hxLtKyXixpJt9JSJ0YKMBombA8Oogtg6yQMnSAcbyk5DdcXKorO7BVUEsxOAAOpJ8hX2GzSHD2hkksZZ1uTzxaO7QiNP3Mq5JByuQQfBofJOM9c1JuuOz4l0PiWOeJY4iq4lR+Vk9CxDan8SkY0+w1qbkOgNeN3epEheR1RRjJY4AycD8TtSdFxqZHR3uGZDPcRFSiMNMaTOhARA5YaFGAd89MkVVXnHnntLxGl5gWK2dD4dR1suonQAvVQcDOCSMkYq03I0wUVxDRVEcMQ64GaGiB6gH3/nX0aTuKceukkuTG0ZS3mhURlCWkEgi1Lq1bN4zg494qPojcG/kL6D8K5yRnOBn1xvSRc9spf3uh42At7iaNtO2YXVV21ZKkEgkhdwSNsZ9uN9pprZM82N3WNZWXRp2eVUXJ1bD6wGMknPTFSk5IceSMYwOnTFfAZNWkadQHTbIHTp1x5VV8e4s0TQKjIvOcpqc4XZHcAbEZbTjf29dqquDu7cQRpTG0hsfG0WdDETkErnfFUtGQ3EQJUtGD1IJXOfaKkpGKWYreM8QvuYqFfo9uW1gYxm7yTnbGB5+lUfZ/jM6wrBG8aAid7Z7gnxRpLph67lQpB9dJWpSU0IRAeQo5I9P/AIdKUbntTLHI/MZETQ7I+gvC2mLWQXU61dSCSpXdRsc7V4r2nuGLIHRWW5hiyyAkrLGjHIVyAwLbbn0q01Q58hd9hv19vv8AWvOUopBOkHOFJwOvkP8AwKVrjjlzEbgtLGywzRxZ5WP4iwZdjr2CmQt88dajcb4hI8hikAYQX1rpkC6QdZViCMnxKT19GXapTUc4SjfV0nBxtg4Pn7j+dfYgX0H4Um8H4iyTPEmE519OCxXIGlFYKOg1Md9/JWq/7McSeeAPIAGDuhK9G0SPGGHsbTn76qZUy2AortFUoGqe17PKtxNO2l2lZWGUGU0oE2br0GauKKxIQf2NDknkx75J8C76vrZ289s+6uzcJifGqKNsLpGpAcKcZAz5HA26bVNorGhHu7COVdEiI6/2XUMNumxojs0VgwRQQukEAAhfID2ezpUiisUiS8LiYlmiRmPUlQSfTJPWi64bHJp5kaPpOV1qG0n1GRsfdUuisaET9mx6mblpl/rHSMtkYOTjfI23r4j4PCOkMQ6dEX+rnT5eWTj0zU6itDEcWKeLwL4/r+EePbHi9dvWvhOGRgBRGgUHUAFGAfUD19tS6KxiI3DIypUxoQW1EaRgn1Ix19te8MIUAAAADAA2AHkB6V6UVjHK7RRWM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7894" name="Picture 6" descr="http://t3.gstatic.com/images?q=tbn:ANd9GcSQFXkrHNn5oZLIY1VcHPWfcGqonLrUTjPHHnGS6Zqpn2z1f3HmGJIIGRw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797152"/>
            <a:ext cx="2391544" cy="959764"/>
          </a:xfrm>
          <a:prstGeom prst="rect">
            <a:avLst/>
          </a:prstGeom>
          <a:noFill/>
        </p:spPr>
      </p:pic>
      <p:pic>
        <p:nvPicPr>
          <p:cNvPr id="37896" name="Picture 8" descr="http://t3.gstatic.com/images?q=tbn:ANd9GcTw0I-4XsKG9PnPN4f8GBanryNOgPc1AsoYl6QUMMdRXPMAUIg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4869160"/>
            <a:ext cx="1337758" cy="716658"/>
          </a:xfrm>
          <a:prstGeom prst="rect">
            <a:avLst/>
          </a:prstGeom>
          <a:noFill/>
        </p:spPr>
      </p:pic>
      <p:sp>
        <p:nvSpPr>
          <p:cNvPr id="37898" name="AutoShape 10" descr="data:image/jpg;base64,/9j/4AAQSkZJRgABAQAAAQABAAD/2wBDAAkGBwgHBgkIBwgKCgkLDRYPDQwMDRsUFRAWIB0iIiAdHx8kKDQsJCYxJx8fLT0tMTU3Ojo6Iys/RD84QzQ5Ojf/2wBDAQoKCg0MDRoPDxo3JR8lNzc3Nzc3Nzc3Nzc3Nzc3Nzc3Nzc3Nzc3Nzc3Nzc3Nzc3Nzc3Nzc3Nzc3Nzc3Nzc3Nzf/wAARCAA9ADwDASIAAhEBAxEB/8QAHAAAAQQDAQAAAAAAAAAAAAAABwEFBggCAwQA/8QANRAAAQMDAwEGAggHAAAAAAAAAQIDBAAFEQYSITEHExQiQVFhcRUjJDKBkaGyM1JTVHJ0pP/EABgBAQEBAQEAAAAAAAAAAAAAAAACBAUB/8QAHBEBAQACAwEBAAAAAAAAAAAAAAECAxIhUREE/9oADAMBAAIRAxEAPwA4V6kzTddL9abQgrudyixQP6zqUn8utA5UlQ9XaFAlEosFtut5X0CokUpbz/mvArWq4a+l/XxbJaIbSTnw8uYpbqx7ZQNqT+dAuvdcNac+wRWlvXJ5hTjfQIaHISpWevPoOuKGWn9X3i0XhqbInzprK1/amHHdwcSQclIPCSDjGMVw3ax6kgvvSb5aJpecWpbspsd+lRJzncnOBTU3IZdJShxBUOqc4I/A81h3bdsy6nTm/o3b8c+p0sJpDVcHVUR52Gh1l6OsIfYeACkEjIPHBBHQipBQq7D3cm+t+H6PtnxP83l+57eX4e9FStmN+4yuhhbljLUe1Hply/ymi7erlEhpb2riw3A2HDnqpXXpxihj2mO23s5ctzdgsMJyXKClrmz0GQrykDAKj15o3noarb25XW6zdUzoK3lKtkFTSUt4G1C1Izn3yfNzVKG/s+v7mp9Jwro/GEdx0KSptIwnKTjKfgcVI6E/YFcbo/bLlAuby1twyz4dtePq0qSTgfDGDimftW1ZqS2a5iRrNdksxQGwhtt1G3fnzB0en4+lAbyBVfJWt2dQ6+Fpu+mra/Adm+ECe5IkI823dvHOfUii5rm8ybboK43W3PtiQiMFNOtkKSCrA3JPQ9TiqxKut/Z1Iud4h5N4Tnc9x3gITyc4649aCxsXs9+hXQvS1/uVsa7zeuKpQeZVzyNquRkeuanFM+j57900tap8tQU/IiNuOKAxlRHJxTzQIroar32r2a4yNQ3stw3QmXLj+HWobUu7GXCraT1wBVhKH/a2opZshH928f8AncoODsVhyWfpaQ9HdbYktw1MOKSQlwBnBKT60ELpbhJvzRW8vdOnOpWSMlP1pTn41Z/QHGiLD/oM/tFC7Xlktlr1czHgw22mwxHeCeTha5Q3KBPQmgcbfFkSewF+JGbdkPd24hCEJKlKw96AfKhPIYdXrmVHbZWt0qdQltKcqKu7UMY981aq1WuFZ4CYVtYSxGbKiltJJAJJJ6/E0IINrgjtdS+mOkOfTb43ZPowF/uJNATtBsuxtGWRmQ2tt1uE0laFjBSQnkEU/wBIOlLQYqOEkgZOOnvUDkPNXiE1KukiHIeSl9xMBxnlhSUKGBg5BA4O7g5+VT2tYYZC1OBpAWsYUraMkfE+teWJs+oFbbtPYs9tjwXEBKnEMoajtNuFtAaKsJAV8PU5wK47oiRMuCZN3tcVUlhiN36lN52gukjcd3HQHgHB9xRIbjMNfw2W0858qAOayLSFZ3IScjnIHNTxvqeF9Q5q/T8R5HjGnHn5DjTlu7sBTKRu598pwCSeDn5UxFyPHWi8spgSbgthU4vNpIMd5QQglQ3YIKTgZxyPnRNDDIcU6GkBxQwVhIyR86xEWOlCkJYaCV/eAQMH5+9ON9ON9cdgkvyoHeSXUuL3qGQEjA9vKSP1pzrWyy0wjay2htOc4QkAfpWwVcX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7900" name="AutoShape 12" descr="data:image/jpg;base64,/9j/4AAQSkZJRgABAQAAAQABAAD/2wBDAAkGBwgHBgkIBwgKCgkLDRYPDQwMDRsUFRAWIB0iIiAdHx8kKDQsJCYxJx8fLT0tMTU3Ojo6Iys/RD84QzQ5Ojf/2wBDAQoKCg0MDRoPDxo3JR8lNzc3Nzc3Nzc3Nzc3Nzc3Nzc3Nzc3Nzc3Nzc3Nzc3Nzc3Nzc3Nzc3Nzc3Nzc3Nzc3Nzf/wAARCAA9ADwDASIAAhEBAxEB/8QAHAAAAQQDAQAAAAAAAAAAAAAABwEFBggCAwQA/8QANRAAAQMDAwEGAggHAAAAAAAAAQIDBAAFEQYSITEHExQiQVFhcRUjJDKBkaGyM1JTVHJ0pP/EABgBAQEBAQEAAAAAAAAAAAAAAAACBAUB/8QAHBEBAQACAwEBAAAAAAAAAAAAAAECAxIhUREE/9oADAMBAAIRAxEAPwA4V6kzTddL9abQgrudyixQP6zqUn8utA5UlQ9XaFAlEosFtut5X0CokUpbz/mvArWq4a+l/XxbJaIbSTnw8uYpbqx7ZQNqT+dAuvdcNac+wRWlvXJ5hTjfQIaHISpWevPoOuKGWn9X3i0XhqbInzprK1/amHHdwcSQclIPCSDjGMVw3ax6kgvvSb5aJpecWpbspsd+lRJzncnOBTU3IZdJShxBUOqc4I/A81h3bdsy6nTm/o3b8c+p0sJpDVcHVUR52Gh1l6OsIfYeACkEjIPHBBHQipBQq7D3cm+t+H6PtnxP83l+57eX4e9FStmN+4yuhhbljLUe1Hply/ymi7erlEhpb2riw3A2HDnqpXXpxihj2mO23s5ctzdgsMJyXKClrmz0GQrykDAKj15o3noarb25XW6zdUzoK3lKtkFTSUt4G1C1Izn3yfNzVKG/s+v7mp9Jwro/GEdx0KSptIwnKTjKfgcVI6E/YFcbo/bLlAuby1twyz4dtePq0qSTgfDGDimftW1ZqS2a5iRrNdksxQGwhtt1G3fnzB0en4+lAbyBVfJWt2dQ6+Fpu+mra/Adm+ECe5IkI823dvHOfUii5rm8ybboK43W3PtiQiMFNOtkKSCrA3JPQ9TiqxKut/Z1Iud4h5N4Tnc9x3gITyc4649aCxsXs9+hXQvS1/uVsa7zeuKpQeZVzyNquRkeuanFM+j57900tap8tQU/IiNuOKAxlRHJxTzQIroar32r2a4yNQ3stw3QmXLj+HWobUu7GXCraT1wBVhKH/a2opZshH928f8AncoODsVhyWfpaQ9HdbYktw1MOKSQlwBnBKT60ELpbhJvzRW8vdOnOpWSMlP1pTn41Z/QHGiLD/oM/tFC7Xlktlr1czHgw22mwxHeCeTha5Q3KBPQmgcbfFkSewF+JGbdkPd24hCEJKlKw96AfKhPIYdXrmVHbZWt0qdQltKcqKu7UMY981aq1WuFZ4CYVtYSxGbKiltJJAJJJ6/E0IINrgjtdS+mOkOfTb43ZPowF/uJNATtBsuxtGWRmQ2tt1uE0laFjBSQnkEU/wBIOlLQYqOEkgZOOnvUDkPNXiE1KukiHIeSl9xMBxnlhSUKGBg5BA4O7g5+VT2tYYZC1OBpAWsYUraMkfE+teWJs+oFbbtPYs9tjwXEBKnEMoajtNuFtAaKsJAV8PU5wK47oiRMuCZN3tcVUlhiN36lN52gukjcd3HQHgHB9xRIbjMNfw2W0858qAOayLSFZ3IScjnIHNTxvqeF9Q5q/T8R5HjGnHn5DjTlu7sBTKRu598pwCSeDn5UxFyPHWi8spgSbgthU4vNpIMd5QQglQ3YIKTgZxyPnRNDDIcU6GkBxQwVhIyR86xEWOlCkJYaCV/eAQMH5+9ON9ON9cdgkvyoHeSXUuL3qGQEjA9vKSP1pzrWyy0wjay2htOc4QkAfpWwVcX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7902" name="Picture 14" descr="http://t3.gstatic.com/images?q=tbn:ANd9GcS3EUbzZ4VvqfnlHSowiXtcpD1Sn0O02T5GvUI2PiHnZWp5KF0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5" y="4293096"/>
            <a:ext cx="1658365" cy="1800200"/>
          </a:xfrm>
          <a:prstGeom prst="rect">
            <a:avLst/>
          </a:prstGeom>
          <a:noFill/>
        </p:spPr>
      </p:pic>
      <p:pic>
        <p:nvPicPr>
          <p:cNvPr id="37904" name="Picture 16" descr="http://www.crid.or.cr/crid/images/centros/centros_logo_CEPROD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4149080"/>
            <a:ext cx="1699858" cy="1728192"/>
          </a:xfrm>
          <a:prstGeom prst="rect">
            <a:avLst/>
          </a:prstGeom>
          <a:noFill/>
        </p:spPr>
      </p:pic>
      <p:pic>
        <p:nvPicPr>
          <p:cNvPr id="37908" name="Picture 20" descr="http://t3.gstatic.com/images?q=tbn:ANd9GcSHmICLKVMDJj456oxDbDaPHHW1VLTyr85IHbdc5HPcbVNbiwJdR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288" y="1556792"/>
            <a:ext cx="1425327" cy="18931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r>
              <a:rPr lang="es-MX" sz="2800" dirty="0" smtClean="0"/>
              <a:t>Características de los actores locales que coordinan los procesos de desarrollo</a:t>
            </a:r>
            <a:endParaRPr lang="es-ES" sz="2800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043608" y="1628800"/>
          <a:ext cx="7056784" cy="4752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2"/>
                <a:gridCol w="3528392"/>
              </a:tblGrid>
              <a:tr h="1690497"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Relacionales 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Capacidad</a:t>
                      </a:r>
                      <a:r>
                        <a:rPr lang="es-MX" sz="2000" baseline="0" dirty="0" smtClean="0"/>
                        <a:t> de concertación , de motivar a los demás, de comunicación de ideas,  trabajo en equipo, de liderazgo y persuasión.</a:t>
                      </a:r>
                      <a:endParaRPr lang="es-ES" sz="2000" dirty="0"/>
                    </a:p>
                  </a:txBody>
                  <a:tcPr/>
                </a:tc>
              </a:tr>
              <a:tr h="1371535"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Estratégicas 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Capacidad para identificar oportunidades</a:t>
                      </a:r>
                      <a:r>
                        <a:rPr lang="es-MX" sz="2000" baseline="0" dirty="0" smtClean="0"/>
                        <a:t> o situaciones de riesgo para el desarrollo </a:t>
                      </a:r>
                      <a:endParaRPr lang="es-ES" sz="2000" dirty="0"/>
                    </a:p>
                  </a:txBody>
                  <a:tcPr/>
                </a:tc>
              </a:tr>
              <a:tr h="1690497"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Técnicas 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Conocimiento</a:t>
                      </a:r>
                      <a:r>
                        <a:rPr lang="es-MX" sz="2000" baseline="0" dirty="0" smtClean="0"/>
                        <a:t> de la actividad productiva</a:t>
                      </a:r>
                    </a:p>
                    <a:p>
                      <a:r>
                        <a:rPr lang="es-MX" sz="2000" baseline="0" dirty="0" smtClean="0"/>
                        <a:t>Capacidad de desarrollar planeación con enfoque participativo, </a:t>
                      </a:r>
                      <a:endParaRPr lang="es-ES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59632" y="332656"/>
            <a:ext cx="7056784" cy="72008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" dirty="0"/>
              <a:t>Construcción del Diagnóstico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67544" y="1844824"/>
            <a:ext cx="4186808" cy="334523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s-ES" dirty="0"/>
              <a:t>Este proceso brinda contenido interpretativo a </a:t>
            </a:r>
            <a:r>
              <a:rPr lang="es-ES" dirty="0" smtClean="0"/>
              <a:t>diversos </a:t>
            </a:r>
            <a:r>
              <a:rPr lang="es-MX" dirty="0" smtClean="0"/>
              <a:t>fenómenos </a:t>
            </a:r>
            <a:r>
              <a:rPr lang="es-MX" dirty="0"/>
              <a:t>de la realidad y permite entender los problemas, sus causas </a:t>
            </a:r>
            <a:r>
              <a:rPr lang="es-MX" dirty="0" smtClean="0"/>
              <a:t>y efectos</a:t>
            </a:r>
            <a:r>
              <a:rPr lang="es-MX" dirty="0"/>
              <a:t>, identificando las potencialidades y las limitaciones para el </a:t>
            </a:r>
            <a:r>
              <a:rPr lang="es-MX" dirty="0" smtClean="0"/>
              <a:t>desarrollo </a:t>
            </a:r>
            <a:r>
              <a:rPr lang="es-ES" dirty="0" smtClean="0"/>
              <a:t>del </a:t>
            </a:r>
            <a:r>
              <a:rPr lang="es-ES" dirty="0"/>
              <a:t>territorio.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5364088" y="2636912"/>
            <a:ext cx="2880320" cy="14773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b="1" i="1" dirty="0"/>
              <a:t>Nadie puede planificar</a:t>
            </a:r>
          </a:p>
          <a:p>
            <a:pPr algn="ctr"/>
            <a:r>
              <a:rPr lang="es-MX" b="1" i="1" dirty="0"/>
              <a:t>el futuro sin conocer y</a:t>
            </a:r>
          </a:p>
          <a:p>
            <a:pPr algn="ctr"/>
            <a:r>
              <a:rPr lang="es-ES" b="1" i="1" dirty="0"/>
              <a:t>reflexionar sobre su realidad.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7624" y="332656"/>
            <a:ext cx="6624736" cy="720080"/>
          </a:xfrm>
        </p:spPr>
        <p:txBody>
          <a:bodyPr>
            <a:normAutofit/>
          </a:bodyPr>
          <a:lstStyle/>
          <a:p>
            <a:r>
              <a:rPr lang="es-ES" dirty="0" smtClean="0"/>
              <a:t>Construcción del Diagnóstico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95536" y="1412776"/>
            <a:ext cx="8352928" cy="4824535"/>
          </a:xfrm>
        </p:spPr>
        <p:txBody>
          <a:bodyPr>
            <a:noAutofit/>
          </a:bodyPr>
          <a:lstStyle/>
          <a:p>
            <a:r>
              <a:rPr lang="es-MX" sz="2400" i="1" dirty="0">
                <a:latin typeface="+mj-lt"/>
              </a:rPr>
              <a:t>El diagnóstico busca registrar la información sobre la complejidad y </a:t>
            </a:r>
            <a:r>
              <a:rPr lang="es-MX" sz="2400" i="1" dirty="0" smtClean="0">
                <a:latin typeface="+mj-lt"/>
              </a:rPr>
              <a:t>la diversidad </a:t>
            </a:r>
            <a:r>
              <a:rPr lang="es-MX" sz="2400" i="1" dirty="0">
                <a:latin typeface="+mj-lt"/>
              </a:rPr>
              <a:t>del </a:t>
            </a:r>
            <a:r>
              <a:rPr lang="es-MX" sz="2400" i="1" dirty="0" smtClean="0">
                <a:latin typeface="+mj-lt"/>
              </a:rPr>
              <a:t>territorio</a:t>
            </a:r>
          </a:p>
          <a:p>
            <a:r>
              <a:rPr lang="es-MX" sz="2400" i="1" dirty="0" smtClean="0">
                <a:latin typeface="+mj-lt"/>
              </a:rPr>
              <a:t>En el diagnostico se trata de establecer categorías</a:t>
            </a:r>
            <a:r>
              <a:rPr lang="es-MX" sz="2400" i="1" dirty="0">
                <a:latin typeface="+mj-lt"/>
              </a:rPr>
              <a:t>, grupos y clases sociales que se </a:t>
            </a:r>
            <a:r>
              <a:rPr lang="es-MX" sz="2400" i="1" dirty="0" smtClean="0">
                <a:latin typeface="+mj-lt"/>
              </a:rPr>
              <a:t>relacionan:</a:t>
            </a:r>
          </a:p>
          <a:p>
            <a:pPr lvl="1"/>
            <a:r>
              <a:rPr lang="es-MX" sz="2400" i="1" dirty="0" smtClean="0">
                <a:latin typeface="+mj-lt"/>
              </a:rPr>
              <a:t>Agricultores ,</a:t>
            </a:r>
            <a:r>
              <a:rPr lang="es-ES" sz="2400" i="1" dirty="0" smtClean="0">
                <a:latin typeface="+mj-lt"/>
              </a:rPr>
              <a:t> </a:t>
            </a:r>
            <a:r>
              <a:rPr lang="es-ES" sz="2400" i="1" dirty="0">
                <a:latin typeface="+mj-lt"/>
              </a:rPr>
              <a:t>colonos</a:t>
            </a:r>
            <a:r>
              <a:rPr lang="es-ES" sz="2400" i="1" dirty="0" smtClean="0">
                <a:latin typeface="+mj-lt"/>
              </a:rPr>
              <a:t>, </a:t>
            </a:r>
            <a:r>
              <a:rPr lang="es-ES" sz="2400" i="1" dirty="0">
                <a:latin typeface="+mj-lt"/>
              </a:rPr>
              <a:t>terratenientes, </a:t>
            </a:r>
            <a:r>
              <a:rPr lang="es-ES" sz="2400" i="1" dirty="0" smtClean="0">
                <a:latin typeface="+mj-lt"/>
              </a:rPr>
              <a:t>empresas, </a:t>
            </a:r>
            <a:r>
              <a:rPr lang="es-MX" sz="2400" i="1" dirty="0" smtClean="0">
                <a:latin typeface="+mj-lt"/>
              </a:rPr>
              <a:t>asalariados </a:t>
            </a:r>
            <a:r>
              <a:rPr lang="es-MX" sz="2400" i="1" dirty="0">
                <a:latin typeface="+mj-lt"/>
              </a:rPr>
              <a:t>y </a:t>
            </a:r>
            <a:r>
              <a:rPr lang="es-MX" sz="2400" i="1" dirty="0" smtClean="0">
                <a:latin typeface="+mj-lt"/>
              </a:rPr>
              <a:t>jornaleros, artesanos, inquilinos  y dueños de la tierra, intermediarios, </a:t>
            </a:r>
            <a:r>
              <a:rPr lang="es-ES" sz="2400" i="1" dirty="0" smtClean="0">
                <a:latin typeface="+mj-lt"/>
              </a:rPr>
              <a:t>agroindustrias</a:t>
            </a:r>
            <a:r>
              <a:rPr lang="es-ES" sz="2400" i="1" dirty="0">
                <a:latin typeface="+mj-lt"/>
              </a:rPr>
              <a:t>, bancos, proveedores de insumos, comercio local, </a:t>
            </a:r>
            <a:r>
              <a:rPr lang="es-ES" sz="2400" i="1" dirty="0" smtClean="0">
                <a:latin typeface="+mj-lt"/>
              </a:rPr>
              <a:t>poder </a:t>
            </a:r>
            <a:r>
              <a:rPr lang="es-MX" sz="2400" i="1" dirty="0" smtClean="0">
                <a:latin typeface="+mj-lt"/>
              </a:rPr>
              <a:t>público</a:t>
            </a:r>
            <a:r>
              <a:rPr lang="es-MX" sz="2400" i="1" dirty="0">
                <a:latin typeface="+mj-lt"/>
              </a:rPr>
              <a:t>, organizaciones de la sociedad civil, etc</a:t>
            </a:r>
            <a:r>
              <a:rPr lang="es-MX" sz="2400" i="1" dirty="0" smtClean="0">
                <a:latin typeface="+mj-lt"/>
              </a:rPr>
              <a:t>.</a:t>
            </a:r>
          </a:p>
          <a:p>
            <a:r>
              <a:rPr lang="es-MX" sz="2400" dirty="0"/>
              <a:t>La acción de cada actor </a:t>
            </a:r>
            <a:r>
              <a:rPr lang="es-MX" sz="2400" dirty="0" smtClean="0"/>
              <a:t>o agente </a:t>
            </a:r>
            <a:r>
              <a:rPr lang="es-MX" sz="2400" dirty="0"/>
              <a:t>está condicionada por la acción o reacción de otros, así como por </a:t>
            </a:r>
            <a:r>
              <a:rPr lang="es-MX" sz="2400" dirty="0" smtClean="0"/>
              <a:t>su entorno </a:t>
            </a:r>
            <a:r>
              <a:rPr lang="es-MX" sz="2400" dirty="0"/>
              <a:t>ambiental, social, político y económico.</a:t>
            </a:r>
            <a:endParaRPr lang="es-ES" sz="2400" i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39552" y="1700808"/>
            <a:ext cx="8208912" cy="4536504"/>
          </a:xfrm>
        </p:spPr>
        <p:txBody>
          <a:bodyPr>
            <a:normAutofit/>
          </a:bodyPr>
          <a:lstStyle/>
          <a:p>
            <a:pPr lvl="1"/>
            <a:r>
              <a:rPr lang="es-MX" sz="2400" dirty="0" smtClean="0"/>
              <a:t>Ordenar </a:t>
            </a:r>
            <a:r>
              <a:rPr lang="es-MX" sz="2400" dirty="0"/>
              <a:t>y clasificar la información por las dimensiones y categorías temáticas.</a:t>
            </a:r>
          </a:p>
          <a:p>
            <a:pPr lvl="1"/>
            <a:r>
              <a:rPr lang="es-MX" sz="2400" dirty="0" smtClean="0"/>
              <a:t>Construir </a:t>
            </a:r>
            <a:r>
              <a:rPr lang="es-MX" sz="2400" dirty="0"/>
              <a:t>un primer documento básico de la sistematización.</a:t>
            </a:r>
          </a:p>
          <a:p>
            <a:pPr lvl="1"/>
            <a:r>
              <a:rPr lang="es-MX" sz="2400" dirty="0" smtClean="0"/>
              <a:t>Propiciar </a:t>
            </a:r>
            <a:r>
              <a:rPr lang="es-MX" sz="2400" dirty="0"/>
              <a:t>momentos colectivos de reflexión para establecer </a:t>
            </a:r>
            <a:r>
              <a:rPr lang="es-MX" sz="2400" dirty="0" smtClean="0"/>
              <a:t>relaciones </a:t>
            </a:r>
            <a:r>
              <a:rPr lang="es-ES" sz="2400" dirty="0" smtClean="0"/>
              <a:t>entre </a:t>
            </a:r>
            <a:r>
              <a:rPr lang="es-ES" sz="2400" dirty="0"/>
              <a:t>eventos y categorías</a:t>
            </a:r>
            <a:r>
              <a:rPr lang="es-ES" sz="2400" dirty="0" smtClean="0"/>
              <a:t>.</a:t>
            </a:r>
          </a:p>
          <a:p>
            <a:pPr lvl="2"/>
            <a:r>
              <a:rPr lang="es-ES" sz="2400" i="1" dirty="0"/>
              <a:t>Interpretar.</a:t>
            </a:r>
          </a:p>
          <a:p>
            <a:pPr lvl="2"/>
            <a:r>
              <a:rPr lang="es-MX" sz="2400" i="1" dirty="0" smtClean="0"/>
              <a:t>Relacionar </a:t>
            </a:r>
            <a:r>
              <a:rPr lang="es-MX" sz="2400" i="1" dirty="0"/>
              <a:t>o comparar con teorías, otros planes, etc.</a:t>
            </a:r>
          </a:p>
          <a:p>
            <a:pPr lvl="2"/>
            <a:r>
              <a:rPr lang="es-MX" sz="2400" i="1" dirty="0" smtClean="0"/>
              <a:t>Verificar </a:t>
            </a:r>
            <a:r>
              <a:rPr lang="es-MX" sz="2400" i="1" dirty="0"/>
              <a:t>las necesidades de una nueva o mejor información</a:t>
            </a:r>
            <a:endParaRPr lang="es-ES" sz="2400" dirty="0" smtClean="0"/>
          </a:p>
          <a:p>
            <a:pPr lvl="2"/>
            <a:endParaRPr lang="es-ES" sz="2400" dirty="0"/>
          </a:p>
        </p:txBody>
      </p:sp>
      <p:sp>
        <p:nvSpPr>
          <p:cNvPr id="4" name="3 Rectángulo"/>
          <p:cNvSpPr/>
          <p:nvPr/>
        </p:nvSpPr>
        <p:spPr>
          <a:xfrm>
            <a:off x="1115616" y="332656"/>
            <a:ext cx="72043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spcBef>
                <a:spcPct val="20000"/>
              </a:spcBef>
              <a:buClr>
                <a:srgbClr val="4F81BD"/>
              </a:buClr>
              <a:buSzPct val="85000"/>
            </a:pPr>
            <a:r>
              <a:rPr lang="es-ES" sz="2700" b="1" dirty="0" smtClean="0">
                <a:solidFill>
                  <a:prstClr val="black"/>
                </a:solidFill>
              </a:rPr>
              <a:t>Para </a:t>
            </a:r>
            <a:r>
              <a:rPr lang="es-MX" sz="2700" b="1" dirty="0" smtClean="0">
                <a:solidFill>
                  <a:prstClr val="black"/>
                </a:solidFill>
              </a:rPr>
              <a:t>analizar los datos e informaciones  que se colecten se sugiere:</a:t>
            </a:r>
            <a:endParaRPr lang="es-MX" sz="27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634082"/>
          </a:xfrm>
        </p:spPr>
        <p:txBody>
          <a:bodyPr>
            <a:normAutofit/>
          </a:bodyPr>
          <a:lstStyle/>
          <a:p>
            <a:r>
              <a:rPr lang="es-MX" sz="3200" b="1" dirty="0" smtClean="0"/>
              <a:t>Que aspectos se consideran en el diagnostico</a:t>
            </a:r>
            <a:endParaRPr lang="es-ES" sz="32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23528" y="1124744"/>
            <a:ext cx="8280920" cy="3528392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ES" sz="2400" b="1" dirty="0"/>
              <a:t>Caracterización del Territorio</a:t>
            </a:r>
          </a:p>
          <a:p>
            <a:r>
              <a:rPr lang="es-MX" sz="2400" dirty="0"/>
              <a:t>Relatar cómo se dio el proceso de reconocimiento o identificación del territorio.</a:t>
            </a:r>
          </a:p>
          <a:p>
            <a:r>
              <a:rPr lang="es-MX" sz="2400" dirty="0"/>
              <a:t>Descripción y presentación del territorio (incluye mapas de </a:t>
            </a:r>
            <a:r>
              <a:rPr lang="es-MX" sz="2400" dirty="0" smtClean="0"/>
              <a:t>localización del </a:t>
            </a:r>
            <a:r>
              <a:rPr lang="es-MX" sz="2400" dirty="0"/>
              <a:t>territorio) con los respectivos municipios, </a:t>
            </a:r>
            <a:r>
              <a:rPr lang="es-MX" sz="2400" dirty="0" smtClean="0"/>
              <a:t>comunidades y la </a:t>
            </a:r>
            <a:r>
              <a:rPr lang="es-MX" sz="2400" dirty="0"/>
              <a:t>localización de los puntos geográficos importantes, tales como: </a:t>
            </a:r>
            <a:r>
              <a:rPr lang="es-MX" sz="2400" dirty="0" smtClean="0"/>
              <a:t>ríos, lagos</a:t>
            </a:r>
            <a:r>
              <a:rPr lang="es-MX" sz="2400" dirty="0"/>
              <a:t>, rutas y carreteras vecinales, unidades de conservación </a:t>
            </a:r>
            <a:r>
              <a:rPr lang="es-MX" sz="2400" dirty="0" smtClean="0"/>
              <a:t>ambiental, principales </a:t>
            </a:r>
            <a:r>
              <a:rPr lang="es-MX" sz="2400" dirty="0"/>
              <a:t>cuencas hidrográficas, asentamientos </a:t>
            </a:r>
            <a:r>
              <a:rPr lang="es-MX" sz="2400" dirty="0" smtClean="0"/>
              <a:t>humanos, </a:t>
            </a:r>
            <a:r>
              <a:rPr lang="es-ES" sz="2400" dirty="0" err="1" smtClean="0"/>
              <a:t>ntre</a:t>
            </a:r>
            <a:r>
              <a:rPr lang="es-ES" sz="2400" dirty="0" smtClean="0"/>
              <a:t> </a:t>
            </a:r>
            <a:r>
              <a:rPr lang="es-ES" sz="2400" dirty="0"/>
              <a:t>otros.</a:t>
            </a:r>
          </a:p>
        </p:txBody>
      </p:sp>
      <p:pic>
        <p:nvPicPr>
          <p:cNvPr id="32770" name="Picture 2" descr="http://t3.gstatic.com/images?q=tbn:ANd9GcRZR_yrAx7czohRO3s3LNi0Ogo9mLocVeilUsy3bgsed9NxVwQ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5157192"/>
            <a:ext cx="1584176" cy="1188132"/>
          </a:xfrm>
          <a:prstGeom prst="rect">
            <a:avLst/>
          </a:prstGeom>
          <a:noFill/>
        </p:spPr>
      </p:pic>
      <p:pic>
        <p:nvPicPr>
          <p:cNvPr id="32772" name="Picture 4" descr="http://t2.gstatic.com/images?q=tbn:ANd9GcRMIo0pRpgyt4iTHf7WgAcMIcFcBtyIGeIjQoOXcAqSNJmzYi3Gz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941168"/>
            <a:ext cx="1368152" cy="14758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0"/>
            <a:ext cx="8280920" cy="980728"/>
          </a:xfrm>
        </p:spPr>
        <p:txBody>
          <a:bodyPr>
            <a:normAutofit/>
          </a:bodyPr>
          <a:lstStyle/>
          <a:p>
            <a:pPr algn="ctr"/>
            <a:r>
              <a:rPr lang="es-MX" sz="2800" b="1" dirty="0" smtClean="0"/>
              <a:t>2. Procesos </a:t>
            </a:r>
            <a:r>
              <a:rPr lang="es-MX" sz="2800" b="1" dirty="0"/>
              <a:t>Históricos de Formación del Territorio</a:t>
            </a:r>
            <a:endParaRPr lang="es-ES" sz="28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07504" y="908720"/>
            <a:ext cx="8568952" cy="3960440"/>
          </a:xfrm>
        </p:spPr>
        <p:txBody>
          <a:bodyPr>
            <a:noAutofit/>
          </a:bodyPr>
          <a:lstStyle/>
          <a:p>
            <a:r>
              <a:rPr lang="es-MX" sz="2400" dirty="0"/>
              <a:t>Aspectos fundamentales de la evolución histórica bajo la perspectiva </a:t>
            </a:r>
            <a:r>
              <a:rPr lang="es-MX" sz="2400" dirty="0" smtClean="0"/>
              <a:t>social, económica</a:t>
            </a:r>
            <a:r>
              <a:rPr lang="es-MX" sz="2400" dirty="0"/>
              <a:t>, política y cultural de formación del territorio</a:t>
            </a:r>
            <a:r>
              <a:rPr lang="es-MX" sz="2400" dirty="0" smtClean="0"/>
              <a:t>.</a:t>
            </a:r>
          </a:p>
          <a:p>
            <a:r>
              <a:rPr lang="es-MX" sz="2400" dirty="0" smtClean="0"/>
              <a:t> </a:t>
            </a:r>
            <a:r>
              <a:rPr lang="es-MX" sz="2400" dirty="0"/>
              <a:t>La evolución </a:t>
            </a:r>
            <a:r>
              <a:rPr lang="es-MX" sz="2400" dirty="0" smtClean="0"/>
              <a:t>de las </a:t>
            </a:r>
            <a:r>
              <a:rPr lang="es-MX" sz="2400" dirty="0"/>
              <a:t>relaciones sociales y de las relaciones de poder</a:t>
            </a:r>
            <a:r>
              <a:rPr lang="es-MX" sz="2400" dirty="0" smtClean="0"/>
              <a:t>.</a:t>
            </a:r>
          </a:p>
          <a:p>
            <a:r>
              <a:rPr lang="es-MX" sz="2400" dirty="0" smtClean="0"/>
              <a:t> </a:t>
            </a:r>
            <a:r>
              <a:rPr lang="es-MX" sz="2400" dirty="0"/>
              <a:t>Cómo evolucionaron </a:t>
            </a:r>
            <a:r>
              <a:rPr lang="es-MX" sz="2400" dirty="0" smtClean="0"/>
              <a:t>los regímenes </a:t>
            </a:r>
            <a:r>
              <a:rPr lang="es-MX" sz="2400" dirty="0"/>
              <a:t>de tenencia y de acceso a la tierra</a:t>
            </a:r>
            <a:r>
              <a:rPr lang="es-MX" sz="2400" dirty="0" smtClean="0"/>
              <a:t>.</a:t>
            </a:r>
          </a:p>
          <a:p>
            <a:r>
              <a:rPr lang="es-MX" sz="2400" dirty="0"/>
              <a:t>Esas informaciones facilitarán el entendimiento de las relaciones sociales </a:t>
            </a:r>
            <a:r>
              <a:rPr lang="es-MX" sz="2400" dirty="0" smtClean="0"/>
              <a:t>actuales y </a:t>
            </a:r>
            <a:r>
              <a:rPr lang="es-MX" sz="2400" dirty="0"/>
              <a:t>sus implicaciones en el proceso de formación de la identidad del territorio.</a:t>
            </a:r>
            <a:endParaRPr lang="es-ES" sz="2400" dirty="0"/>
          </a:p>
        </p:txBody>
      </p:sp>
      <p:pic>
        <p:nvPicPr>
          <p:cNvPr id="31746" name="Picture 2" descr="http://t0.gstatic.com/images?q=tbn:ANd9GcSbvuVW2pwUb3-qKajzqhU38oY7xtrKvMHHUWwBjJuV6oQ1G9SwR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5040560"/>
            <a:ext cx="1204112" cy="1700808"/>
          </a:xfrm>
          <a:prstGeom prst="rect">
            <a:avLst/>
          </a:prstGeom>
          <a:noFill/>
        </p:spPr>
      </p:pic>
      <p:pic>
        <p:nvPicPr>
          <p:cNvPr id="31748" name="Picture 4" descr="http://t2.gstatic.com/images?q=tbn:ANd9GcSGIgriDQbd-AkJOjwn038uvHCoYUSZTLjF3hWuDEs1wKKV7InZH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912" y="5301208"/>
            <a:ext cx="1977872" cy="1368152"/>
          </a:xfrm>
          <a:prstGeom prst="rect">
            <a:avLst/>
          </a:prstGeom>
          <a:noFill/>
        </p:spPr>
      </p:pic>
      <p:pic>
        <p:nvPicPr>
          <p:cNvPr id="31750" name="Picture 6" descr="http://t2.gstatic.com/images?q=tbn:ANd9GcS3Sl_9tB5vJo4fBSBulfg3I7e_hU9oVR7Altcm9wgJthBKBTs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5221058"/>
            <a:ext cx="2087885" cy="15923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332656"/>
            <a:ext cx="7344816" cy="620688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200" b="1" dirty="0" smtClean="0"/>
              <a:t>3. Características </a:t>
            </a:r>
            <a:r>
              <a:rPr lang="es-ES" sz="3200" b="1" dirty="0"/>
              <a:t>Geoambientales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23528" y="1052737"/>
            <a:ext cx="8280920" cy="3096343"/>
          </a:xfrm>
        </p:spPr>
        <p:txBody>
          <a:bodyPr>
            <a:normAutofit/>
          </a:bodyPr>
          <a:lstStyle/>
          <a:p>
            <a:r>
              <a:rPr lang="es-ES" b="1" dirty="0"/>
              <a:t>Clima: </a:t>
            </a:r>
            <a:r>
              <a:rPr lang="es-ES" dirty="0"/>
              <a:t>descripción y </a:t>
            </a:r>
            <a:r>
              <a:rPr lang="es-ES" dirty="0" smtClean="0"/>
              <a:t>análisis </a:t>
            </a:r>
            <a:r>
              <a:rPr lang="es-MX" dirty="0" smtClean="0"/>
              <a:t>con </a:t>
            </a:r>
            <a:r>
              <a:rPr lang="es-MX" dirty="0"/>
              <a:t>base en series </a:t>
            </a:r>
            <a:r>
              <a:rPr lang="es-MX" dirty="0" smtClean="0"/>
              <a:t>históricas, de </a:t>
            </a:r>
            <a:r>
              <a:rPr lang="es-MX" dirty="0"/>
              <a:t>los datos de la </a:t>
            </a:r>
            <a:r>
              <a:rPr lang="es-MX" dirty="0" smtClean="0"/>
              <a:t>precipitación</a:t>
            </a:r>
            <a:r>
              <a:rPr lang="es-ES" dirty="0" smtClean="0"/>
              <a:t>, temperaturas</a:t>
            </a:r>
            <a:r>
              <a:rPr lang="es-MX" dirty="0" smtClean="0"/>
              <a:t>(mínima</a:t>
            </a:r>
            <a:r>
              <a:rPr lang="es-MX" dirty="0"/>
              <a:t>, mediana y máxima) </a:t>
            </a:r>
            <a:r>
              <a:rPr lang="es-MX" dirty="0" smtClean="0"/>
              <a:t>y </a:t>
            </a:r>
            <a:r>
              <a:rPr lang="es-ES" dirty="0" smtClean="0"/>
              <a:t>balance </a:t>
            </a:r>
            <a:r>
              <a:rPr lang="es-ES" dirty="0"/>
              <a:t>hídrico</a:t>
            </a:r>
            <a:r>
              <a:rPr lang="es-ES" dirty="0" smtClean="0"/>
              <a:t>.</a:t>
            </a:r>
          </a:p>
          <a:p>
            <a:r>
              <a:rPr lang="es-ES" dirty="0" smtClean="0"/>
              <a:t>Identificación de </a:t>
            </a:r>
            <a:r>
              <a:rPr lang="es-ES" dirty="0"/>
              <a:t>las potencialidades </a:t>
            </a:r>
            <a:r>
              <a:rPr lang="es-ES" dirty="0" smtClean="0"/>
              <a:t>y limitaciones</a:t>
            </a:r>
            <a:r>
              <a:rPr lang="es-ES" dirty="0"/>
              <a:t>, </a:t>
            </a:r>
            <a:r>
              <a:rPr lang="es-ES" dirty="0" smtClean="0"/>
              <a:t>considerando que </a:t>
            </a:r>
            <a:r>
              <a:rPr lang="es-ES" dirty="0"/>
              <a:t>esas informaciones </a:t>
            </a:r>
            <a:r>
              <a:rPr lang="es-ES" dirty="0" smtClean="0"/>
              <a:t>son </a:t>
            </a:r>
            <a:r>
              <a:rPr lang="es-MX" dirty="0" smtClean="0"/>
              <a:t>importantes </a:t>
            </a:r>
            <a:r>
              <a:rPr lang="es-MX" dirty="0"/>
              <a:t>para la formulación de los proyectos productivos agrícolas.</a:t>
            </a:r>
            <a:endParaRPr lang="es-ES" dirty="0"/>
          </a:p>
        </p:txBody>
      </p:sp>
      <p:pic>
        <p:nvPicPr>
          <p:cNvPr id="30721" name="Picture 1" descr="C:\Documents and Settings\FREDY CRUZ\Mis documentos\Mis imágenes\telefono\DSC000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293096"/>
            <a:ext cx="2267744" cy="1700808"/>
          </a:xfrm>
          <a:prstGeom prst="rect">
            <a:avLst/>
          </a:prstGeom>
          <a:noFill/>
        </p:spPr>
      </p:pic>
      <p:pic>
        <p:nvPicPr>
          <p:cNvPr id="30722" name="Picture 2" descr="C:\Documents and Settings\FREDY CRUZ\Mis documentos\Mis imágenes\telefono\DSC000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4365104"/>
            <a:ext cx="2208245" cy="1656184"/>
          </a:xfrm>
          <a:prstGeom prst="rect">
            <a:avLst/>
          </a:prstGeom>
          <a:noFill/>
        </p:spPr>
      </p:pic>
      <p:pic>
        <p:nvPicPr>
          <p:cNvPr id="30725" name="Picture 5" descr="http://t1.gstatic.com/images?q=tbn:ANd9GcQdLRdsw-oiwJtLu7PKmBkk3F7Dr7SRKVZyMOacbdgk5gzAvgG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4293096"/>
            <a:ext cx="2466975" cy="1847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480720" cy="576064"/>
          </a:xfrm>
        </p:spPr>
        <p:txBody>
          <a:bodyPr>
            <a:normAutofit/>
          </a:bodyPr>
          <a:lstStyle/>
          <a:p>
            <a:r>
              <a:rPr lang="es-MX" sz="2400" b="1" dirty="0" smtClean="0"/>
              <a:t>DESARROLLO LOCAL, EVOLUCIÓN </a:t>
            </a:r>
            <a:endParaRPr lang="es-ES" sz="24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51520" y="1412776"/>
            <a:ext cx="8496944" cy="2808312"/>
          </a:xfrm>
        </p:spPr>
        <p:txBody>
          <a:bodyPr>
            <a:normAutofit/>
          </a:bodyPr>
          <a:lstStyle/>
          <a:p>
            <a:pPr algn="just"/>
            <a:r>
              <a:rPr lang="es-ES" dirty="0"/>
              <a:t>En la década de los 70 </a:t>
            </a:r>
            <a:r>
              <a:rPr lang="es-ES" dirty="0" smtClean="0"/>
              <a:t>nació también </a:t>
            </a:r>
            <a:r>
              <a:rPr lang="es-ES" dirty="0"/>
              <a:t>el concepto de </a:t>
            </a:r>
            <a:r>
              <a:rPr lang="es-ES" dirty="0" smtClean="0"/>
              <a:t>Eco desarrollo, que </a:t>
            </a:r>
            <a:r>
              <a:rPr lang="es-ES" dirty="0"/>
              <a:t>se define como el desarrollo socialmente </a:t>
            </a:r>
            <a:r>
              <a:rPr lang="es-ES" dirty="0" smtClean="0"/>
              <a:t>deseable, económicamente </a:t>
            </a:r>
            <a:r>
              <a:rPr lang="es-ES" dirty="0"/>
              <a:t>viable y ecológicamente </a:t>
            </a:r>
            <a:r>
              <a:rPr lang="es-ES" dirty="0" smtClean="0"/>
              <a:t>prudente.</a:t>
            </a:r>
          </a:p>
          <a:p>
            <a:pPr algn="just"/>
            <a:r>
              <a:rPr lang="es-MX" dirty="0" smtClean="0"/>
              <a:t>Se introducen alternativas para la producción energética.</a:t>
            </a:r>
            <a:endParaRPr lang="es-ES" dirty="0"/>
          </a:p>
        </p:txBody>
      </p:sp>
      <p:sp>
        <p:nvSpPr>
          <p:cNvPr id="2050" name="AutoShape 2" descr="data:image/jpg;base64,/9j/4AAQSkZJRgABAQAAAQABAAD/2wCEAAkGBhMSERQUExQWFRUWGBoYFxgWGBsaGhwbGhkcHBoYFxsdGyYeHCAkGhocHy8hIycpLCwsGh8xNTAqNScrLCoBCQoKDgwOGg8PGiwkHyQsLCwsLCwsLCwsLCwsLCwsLCwsLCksLCwsLCwsLCwsLCwsLCwsLCwsLCwsLCksKSwsLP/AABEIAMIBAwMBIgACEQEDEQH/xAAcAAABBQEBAQAAAAAAAAAAAAAEAAIDBQYBBwj/xABBEAABAwIEBAUCBAQGAQEJAAABAhEhAAMEEjFBBSJRYQYTMnGBkaFCsdHwFCNiwQdScoLh8TNDFmODkqKys8LS/8QAGgEAAwEBAQEAAAAAAAAAAAAAAQIDAAQFBv/EAC8RAAICAQMCBAUEAgMAAAAAAAABAhEDEiExQVEEEyJhMnGRofCBscHhFFIFI0L/2gAMAwEAAhEDEQA/APMzw/LaSuC6ikTMbgb9aCQxMmP3pRlm1dugNCEDK+gDyQ/U9qkxGCFohXLcS0MXB/1bg9q576E+CXhV5eblDgw567QKtuH8Pzha1qS5JGzOCJGv1HX6UVnxEpLJACEs3KIIHt3qyt+Jcpy3EMFAkKBhUNKukMfYVzZIT3cUK7PSuL8DuJsed56jb8m2g2nJSVZE8w/P3NedcSXkWUpOYF3CmJB3YnX99a9I4r4twd7BKs2ryTcy2yEiCxCYHcDUahu1eN+IMSpV5nL5Z29UkN7mqKNuisix4PjiVFATlAYMBLZtW3P/AD1NaHyGtk21uGUNWYkgzuDrG5+lZzjl9ATZUkA3VAE7ktoVNqXcNGgjQm6wuBvIwz3BzLU+TKHkgkNqOrd/epZGkk+LFO4Lii0WwNQdXl3/AAjoNdezdKExHEFZSBCSzR3DkfkWP5yQiymyAu/aUghTlJgKLABIDnlMuWOnxQlsqv3OVMOSwAZIP2Ekn3qShD4kTlFLcjHETlUkOAQPd219i5DDrRAtFE5TcbK7pcBwQQIcHfXp1q4wXD1AnzWWgMAzEw7Rr8MdaKXiFLZLhLh9wXOgI2366VKWRLhC31KYYsXCQEtLggaO45h87t+j7FrISEM6g5caydOgBfp060FjjLoJBBBLie59pDj271HZ4l5HrSpcwsNoNm0G+81erXpHsvrdu3nStaQpi+VhzD6FtKpuJ8NWrOCAp3IyhywlgTow27V0eIbeVJ8sEk7k/D7afuKE8RcW/ChOQGDm1Yz7Nq/vWhGakkhbd0Zy7YKX1AH113H1+lD3bjx9/wDip+IXCVMQQzQaHSZ0mvSjxZZGt8CYcBfmLQ6QoZSqBIILdZAHv81ZYPDLuYtZfLzZ93fTKPbv0h6WJ4nkWp5CWAUr8KSdupBcD3Jpvh7FEYhaiHDAjoWkkH2n57tXDNydyCuTYYLCWrAVaBUVBJWu4Q3MA6baXicx/wBo6EVlOM30oUFggqu2iC4fKsEpfq4AdxLktRHHOJ/zbW5uJzkpj1JSA7y3qjsKyiOLcxzBwFyD/lVr9P71LFid6hm7L/hVsK/iAzAtI6hYJbrKFO0TENW7F1NjCm4qCAxBkuSwafevOuC4nyrqhKrWVRE/hBdohwxHx3FaG5jfN4eVLYKFzMoCM3mKUoD/AG5qGeO67C1sXGDwCV+Yy83l5gnTkHltHUnK+zH3kPBYhNzCFK1sUl0FQKgghLKQrcoJciXAUOhoDhOK8rFpShXrUPYjKYL9yBTEpJw6kEAK8gZiIJYKMjqEhj/pqXl77lNWxXcY4Mhds3V/y7pcskgpUwKpbqApiP6XdwaLw3FLYuJuKEFIAGpfN6h21LP2pl7iKTYQD/6hKcrPk0VBMtlUR+b0FawnmlABY5QHALJmSRuxPtPcVavTUuCZpVIQRbJCVIuJyKQqSnOhx5SmJAUllTHZwWCw/B1LteQlJvB1etLqCQRodRDSCNNQ9H37bJSg5FG0q2CxcuhHIRMjKwP9JHQVUi+2ZBWQxJbLMSJJDT0Blulc8Z1H0sok5MqfEPhS5YwqbhOd8rhKTCOqyQMvNlDMXnTLWc4fwcXUYi4pWRNm3mLSVKJZCR7nU7AHtWq4haXfNq2jzbqFLKFJCXUgE8pdiAcgeR+EyNqVOI/g7ly0QokK5nY21ZTGZOWUkPufVFdmDJN46u5fxY8oJOkZny/euVo8fbw6rijbRbSgmB5qh9jpXK7FltXpf5+pPSCX0KEIVLOUgEHR5Gih3H5VDicashlOyYZ5Hs8j2ovEXghSFJLnKGzpYj6ukgFwOooJONzKa4EqBIknK3soaD60yEBjczamd4/MD86dbX+FTdj+vapcfYXaW7ES6VZgqNiFp5Ve4oR3H9qcxOnEqSoKDghp9jv9PtR97iQu4rzikJGZJyjSGj7VWrOZL7jX+32/KuWrjA96VxTMX2Fxi8Vj0LzFClXAQoByli7gda1/irxTbtIGHRZHmgtMlJfV9SskAu5PyTWC4NxYWCpWRKyQwzB8pBBCh3BH2qC3jlhRW5zn8RkzvXHk8Ksk03xHgG5cLv3VKzXVcxMlRzK92q4wt8hMMHZ1K106Cs1azplRKXfurSfb9KLwrrLaA7mSfhulNLGI0arCYy2hBIWpSz6mSQB7OJNGjiIuoH8sSMpKgHLbe/T571nk4dKCnmd/husP+lXX8KlIvE3WRbTyGHUWDZ5YMS0HU9q4Z4U3aJtHcTiEFJQpBCCMkqck+7H69az3GuHPObKHLEuAergR0mPatHiMbbFhCbhzm4QSQMxZOoSG0ch31yz0oTFY62UglIDyLeYEZPw+Y7y07U2NOCtASoyaLJKVMCSCOzD270PxDGkgIdwntDnfvDDs1aNeGCx6QUguwJAI1Ic6P3PtWWvoTmhx713YmpO2UjuyBdsFTAvUqcNlfOCDtt71HnDv0p1y9nkk9JL7nSujcoX/ABHFBVtZ6gAdwFAgtpoGj5Z6n4Viyb9q1lyAvykMC6C4YDc76P0aqzAYe9eJ8pCihO4EBsvsHcAkd9Kt+GYUHFJF1agUpLlyCVNsTKY6u7TXHklGKfsDhnfE2FXbNoFJBVbQlMF+WMu0vPXTrVLYwSlrVngIOUhUKmGaDtpXo9q4LSSLn81dtxbNz1MoMQApg7PzNIIANWHD+OWlhlJspLgkgoEwGWnXY7Qwrgfj5QjtG/cNpmMs+GlslKWSVBMEtBZy2rPEsOVg71cJ4B5llItKTB/mZiSAtOUEBnJ0du8atWix2ETkVcQnOA5JCkj8MDO+sgZTqOtZbD4pFi5yLuABS8/Ko5nIypAT6VEQ8emoLxOTMrjyim74QFZw92zjLWcNyqImSRl6a6DtBqx4RjrZSnzS6kBgSDnBZTuwIKASQQW9R10EOIwVvE/zLNxvLAfMhTByAZZmDayz9A9AcXw9orVbtC2lWnOTmO+ZKgTszoDySNjXQ2sqSdplMXerNEviCM5Va8tkJUUJBzJLFsghJeQkEdA4Ogq/4pd3NkAQbagVptKSFFSj3HMAVHmMSTNZ7CcNxabV2/lVktKKSolwCRLOZYNppFWWHWm2pSwoKV5CCpgAl1AsksXMM8aiWpv8dY7ad0UdSq9vmN4ahdtea+kusBIIP8x2SACmCoEEAhxv2B7jeOFF+6VWypUpAXmCra3g5vWSnSZY9Q9AXrt5TXEq5goqY5cpU5dTaJ/CAwYzPXQ3ODqxCL94r8m8i1muoVqpKQotEH0kEl4hphmoqVz+QHPRsgnB8QxNpNy3iFpAbzE3iQVhCZU2p3EHV+tZTiti7jSPJshagpQOQLVc5QB/MLlIDBwAAANN6Av8ZULourUq4sxcCiQCjTyyRLM2mlaO0rAiybuYFAypyq81VwkBWVBAypBaMz6bgMKosXk+tLf2W30N8Wxl1eFsQDzW1JVuFBj8gz3pVuLf+KuJYZSkJEAM7AQA5BJ+TSqn+Rl/0JaGZhayblxSbi0gh0hTXEt/UVahjr+wFiVOGvISXIZaAI/1JDK0DtNA43GIUAHWtkgByyQWDs7mCG22p2BvWgnms2Vn+u5cBPsEKAb9vXXprcmQC+u3mSlYKFas6kyOhDgzqz60CpNWuNu2Shk2MinJKkXioMS4DFww0kvUFm8u2m4AgFNxLHzEJUWJLKSSHSoN6ktvtVEzASVtXKdcS5MNu3Y6a9qaQ1MYkK3boP29TYdYBdnNQ2xO3uXb7UQAj/Oonslh9SoNFKwMkSTqoP2Lz/erbCcX2UrIj/LbSAPcsJ92JqrFy3sF6B5SPf8ACY+aZbUZmKRxsFGoXxUXE5AQxaXIMP2Hf3qHi3E1ZRaK+VwS07JEn4cDqaoUZ0yxIOjVPf4oSkJCcral3P5Bqj5O9oWg67xMqUSzAgJA6ITon2gP1p1u8dVaPuWHvVbZKSZcexo/C2HbnADwMwj4f71njSM0E3lqISSBl2KoSl55Uu+m+81S49IzkhQUOqQw+jn860eMuXLdoKEuSN2bvMkzo471Q3VFZcgD2/7p8S6miB+TRfCOEi/dTbzZSd2J0ksANWfoO4ri0AVZeE+MHD4gEqKUKBzsASWBIAf+ph8702VyUG48jm3wtteFtJs4UpKUsb11z6idVAKcE5QGb6MTUPFfEJxDJtoShaSkG4w16JU+hZ9RoKkt+JbeQBCpdWdSud9RLgJ5gWDODyu2wlnxIlY8sqWyCEkBhcXmfR9AGU8gB9TFeBHHJvVKO4jJcUFYY27i7qc6xlyC2V23Uwdng66B4mmXOCm6y8VftIFpNwqCCkLKEyk28iRqpgxJLSw0qvxPiG0p7aEpR5ZzIWkc5AdJSVFyVEKhmDj4FQoWAfM85akqPpXK8zgZlgahy79ARrXRDDOrez+X7dvuZOmXOE8QIQhVspWU6ptJKhnkhXmbBgR6Rs7Ci7t1SEqtGySLoFy35ayeVThQUr1JSYbMBuN6ynFeJlWVQd98ylErVL3WLs7JDA/hajsJxlV3lulWby7aLSsxRkVb9OgZiHB/1PVX4elqS+e7OqEnas03FOI2U202ilSVh1CSB5gV+PR0kSNnS+5JqOG4+1avqVcJuFcANy5jAdIUH1gaA7HaNOLTcQU3ZKOcFIIzMQGV0DPPpjZhUWF4jbuBQWvKlAIt22JSSUKGpLBRBAIj1PrUYYtMWty0pRSpItOLcXIw5w5C0hSrhUlSXUBrnb5CX0DdqyHDcRlU5zKylwxYOz8xlpaO21W13i7rtqzMkKIykMCkTzdH3B7Gams8MSU3BbuA21B8vKSGU4S4B5WeIeYrpxtRjUlyRlNzr2Qzjy/NQCkJCmSCArTOAQqUJLmASH1YtQWC47dReF+860KT5VwMAlSGbKzMzjs80+7hUG1nWogWkLCUZ+Uqd0kHcnRgATlTsKDwuEuYm4bPmoIRb5NkkJ5gAwnU6z6jO9o6dLXRciakLinDwQleYpUsElKhy5U+kpWIVyNqA/5P4bhkeWM9wJFzMUuCYEEkAEiQ5003ap+KYG4jDWjcWFKJISHYgByQNlB2YvBYVR2saoJYKLMzdN4+T+dUjc47MOpXZoMV4cuBX8tSShgxC0sYDkOQdXrlBWTyj+WtUCQsgaTDbGKVT0NdRtT7FAq21TXLSAhJDknWY+I9qiUma6bnLlYM76T016V20QHjDPbKmTBElUz0Tv71xKC5ASD7juzzTEXft+2q54em55V1U5eUH065gWcl4Ew7btQbaCinxileYokAF9EgAD/SBoKHNaTxdwlNvy7yAoJvG7yrIJHlqCJb8R9R2cxpWcpk7RiS0knSp/IWzlMbx+bfv61pPBdq1lV5pthClZeZYcEJUxUkn0zrVvhbmGQlYTczKJgJzNlKQGbRn2NQllptUajEYe2t+R+sat/epReJidyYHx7VrMRhhYOe2kukWyQFBnKApRylILsC5AbqKakIxp8w2ilFvN51ySl1nkYAPm7b9taMX5nCM6oz/DUXM6fLQVKJ5curg1fYjhiLiirEKCbm+USQ8gpAZ2LMSNKIwxUFotYVLFRE/jJGuY7DdhDQXag7+GVZvspLS7dnZQHVpTHSq+hOuWLolV8Et7BYQpKkWrhKWcrVBDtokBmLbl3rd/4bcBw+Kw98eRZ85BTlUoKIZT6jNMpP1rPXcNbQo282cqQUskMkEgFEuSebL01q6/wt4n5WIUgADzEGZ1RLSW0zVZerZCfDyang/h6wSu1csIUq0vKSUJCVMlLgJCQwcnKdSzvtWd8WYnDWMSbScLhylIDhVsaqS+onfrXp2AbnLB1EFR6lsoJ+AB8V5n4twlu5jrgKXUV5YB2RbA0IeX+tafpVMC7ozvEMDhDeY2AkEA/y1FLOkE+p/wA6sMT/AIQLCiqwpwwIFwM7pzFLh5am3bVo4glQUlOYhkqdkpJ69gd+9bm34/sfw17IFpvBCiApmzGAynaCRq2lS1Jjo8X47we7aUFFLlJIVllIUk+lxp7PtVTi+IKuLBWnKkElkQZ/qU5PZyd69z/w08O50Xr92TcVlZQcKSJU4MEEkf8Ay1nf8V/COAslHlvZvXHOVMoCR+JQ1S5gM+/Sh5cXwFvqeZ4FKFIIYpVOVTlQcEKDpSHDJzOqfYa1XX3UVKU7lyG0kvPbWieK4BdpQCnAKXSWDKB3BEEPu5qAYd0FQWkbZHOb6NI71LQ4PcCG4W2FKSl2eHnfXvVhj+KISgWUAKCVrJWpLKlhJnpqGgiIoO7jCLeQJCS4dmkh5JLqfTQgaxU9jBBLKXcQFOGttmGmtyQkAdHJ7Usq/wDQ8ZNF74e4kV5bV70KHloWoyEQ9tzCUnKANg5EOWFxdjNc/h7K0rspdeqORLc5NxtGOhMkjc1S4vipuAJypCUs3KASer/20n2pti6UJvhwCoDrIzOQPtUVgcZal9P5K6lsg5OJsWsTdZ1WEhaUvzEsCEKI0PM3sKLxHD7NvC27iFg+YDmJ5cqg+XKJLhQMjptWcw7ZLhUSAQABPMcw7NAmWq34X4huWLS7QtoUFIIZaXLKIUSJBdtD0q04PoZNPkbbxD8q1fykmW/EzkDoxIGsaE1f2LGHFgqtkBQTlSHTnSrMSpWkg+liASCIANZzg+KQsm3czJFwZXS3qflURpHZvmoVXEoUTbOTINVEErLgFmTpux2qcsd7Lb9jW6s0eGxdu5byXE5yQwd2Bcen9e9P4xwvDo8y6lCUhSGAT6QshgbY6vLDvoKz+OxC1PeRbyWycgBYgQYnciSQBOm1ajwnwZOMsOpYKkEO4JyAt6RoSQC/TlmY5sqeGKm5VHqI03tZhivvSr17A/4c4TIMyErM83Ol5LcuctEUqm/+W8Ou/wBA0zxlRGoeuMGp/wDEM+UMCGbX5qIGvZJj8tanCYa8jC3D5Y8tZt8+ZALqylIAKnU+rNME+mspV5h+KWE2/So3B5bOXlJSVERA5W1fSKWSY0R/HfPXYRcuIUm0FqCJLc5Uo6l3ca7tWerceJOI+dgQn+UyLuYBKiVh1XIbKABzCemXrWIahjdoMlTLngHDzccuwBZyAzsTv9Pmrmzw9g5UICCeaZMgAQGaXqTwNbuKtLyIdrieaANocqD6/FTYXCX8VdIQQlAIAIDv+F3Z216VCcnqfYOhvghw9pRWl3BAShWZoe0QkEt7gDs0Gj7+JRZCEWiDbtjKsP61H1qV2VoCGgDQitBhOA+SgFZC1Eokpy/guRqdwBWY494cuYS8ogFSROnLJYf7XI10MdHviXocl1Ys1pkk+wy/hjaUCCoBXMhWhSCHGZvxBwCOhfcU7AWbl0m2Aq5dclLcyj/mHswf4PWp+HeZiFhDFVsgAskkpA/EwkqAH+521MWODxSxcCcOCm0Um3eSpgvJIKrqwBsxH+VQAALAqZRZm0Do4QCu2ld0JUksvIy8uUwScwSSAQGSToK9H8N+GsMg279sKUoyCowMwYwlupG9U/BPCNhBCirzgrQnlT09IPVwXOsNFbLApCU5QyQNtAP0rtx4WlqfFHHPJbpFtw9SsxCkgRt+wajxXhTDXbhuLRzkgkhShI0h22qTDGQf3pRd0MCt2ADn2E9KjlW5bHweR+IuH4e1irlpHmcrJBzBUliQzA9R6utVuK4Qr0ouJurzlJZ3ASGcghyNZD6O9XmLKipd9TFTxvzLlx7Bz7gVS4jDjKHzZrugEsl9erkjvA6Go1Qxp8D4st4K2m3bKVIQlyoF8ytVkjuWA3kD28847xG5jr9y+t2Eqb8KRolHWBHyTAJq4XgjibSQpeXISFLy5iVn0JOWVhgS8kPqdBUYu0HNtJyWrYcLP4y4HmODLh2Af05RLmqZHxtQkfmV9rFG6g27n/hEuf8A0zOXyzq5LjLvJOhIJwPgQLTn83MNxl0OvWY9tvaoMcoXspTy20iQJIYB7igNSdOzAQGq38OcXa4bQby06HcjdydZ5gIYZgBNc2RynCovdflGfp3QJc/w8SdFnV9H+KB4/wAGTh7XlIRmXlzqUBIRmYO7tzbBnAL1vP4hi8j2LH5mh+JrUuxeSkDMtChMFylpNeXHPK1qZlI8ftXNgQkp5gd3hgPz+tPuWl3riikElRc+5kv8mucSwvlXVoCgrKWChvU985bdpVvMlTElQJBJcAkS45nEN816rfVdS17HFWF20FKwcqnYtuktD6SGNXHC8Ai0BdurSXQ4lNx3HKlIcHM4yl4GjvFAcL4mfKVaWkqRnzrcyXYMCQQJ5p1qbybQzEZmclhbzIcJBDhw2rEPHtXPkb+F/b82FfZnOI+HzbKVXCm2spCjanMBsrSNjPQzRuH4CrFXrOHCk2pyPcLB9SIBJLuz9Weqq6FEBaFpGVJLpTkVJbLCRm9/h+umxWO503rli2gkekhWUqBD6KcKZQkgz0mlySyKtO/JSn0Lbh/A7KV+Wu0BbQFPcKSCWJdl+ogJeOx2Jq04DwpCUC49y1bHMEhgSA+ULVkDgJIgkr16zi8T47YhCbIQy+YXFG4MoJhmChtvsWFG+I/FqLhCkqNxJflKWTuxIfqSWPWRtXn5sWacVBqr/UMsl7tG4ueJ7aTlAQw6KU3/AN4pVncBxxS7aCSu3ygZEqtAJAgABd0K0G80q8x+ESdV9xdbPJiK7lq44vwO5ZWoKSQkGDsQ/Kfp/foaAFk19gpJqxbB8tdSg9KI8uprOFW4ZJc6QZrOQLBhhVkBgS4eOk6/R/aoRbNaHh+IuOQEOUpYw8Ozf2o3GcFBZabJA1WH0j8M9e9R86nTBq7lJgeLXrSFItrKUr9QHWJ7GBVrwXjeJiyhYSCXlktl5tfjeg/4KLjpU8ZZZmJdw06fnU3DUC1ctrWgFO7h3cFi29NcWza2bDDcWu27tq1cSCshTJa4Mz21ZXC1HVSlBmGu9aTgGITcJStJADWzbIjnzCQd82UMRI6sw84vYhVy4i4nPmDNnWVkFJ/zGWZix0r0rhN5WIBKhm9OiQFpKFJUEHqEgEAzB2cN2x0uSS6EpSdOwLivgddpCzhlLSpS0EIZQDI5mChoQopUH0y61RC4tyi0AMQVHPMqLOrKGGViC+/RpFeoW7wVaEuEuHPuGB6e+kdqixvA7N1Qu5QLuVgsBjI/EN/rEgVV4YsRZZRKjgCU2bPlOtTOvMUqg77QmP79a0OBxZUrMkBQy9VJctMZNyPrVPatXrSWualR50uxD8oMdJbvu1HYa6g6t+nsehbTt2rpUfT6SLfq3NFhb1whChaQygPxqh5c/wAv9vVheQpSFIKRKWLKO7ggcn9t6quHCyArkQC7yB0kfbarJOMQUNDM0EGvPnF3wdkGqMTxLw2oKGXKwKj5fmSWJHKrKAHADO0VmuKWlqK1XOS4ocpZso002YQN95itn4tv4dnVlBJ9TO5b0gaGIfbs9YLGY50qtXUC0lZASUpGYDWTEF9CR+FgzvFv1VQeeDOhJlCA7jmKS/VylpysZ6/m8YVS7QtutSQq4pOWRmCQYfYyCdZBbUGwurKUgZFWwQRKXUt9QsqZiwcMAzKYTSs2xctJSbnk6haQrOpTEKBAdgXiTytAqkkuv7/0JbAvDWGWq5zkW7KWKjlKtYBEGTrKgIjQCosoTiYQQlJ1AjoSCoaEvPwOlWvEOFHzFEgpzKzpCCVEpUQQWToRpA+NBXbiQ911hkkFQEjLbUFMpR1LJEB/7UnlpNNdTXyX1q4kuyQSmFQQZAL6Bx/zQ165ZAKbiQAR8e3761DhcTzKMjMEMDDkDp7qFcxF7NBIAY9vz+PrXgZYpZHQyyexh/EvBbGfOCbWYl0s6RyqIAdmcpZuqh0nNX8etanUc3qAB0AUSTlGg5iSw3r0riCLbMspUnUhR6aEsetZrG8Gw9wBaCUjMsFIOgL5SNYCikkdCW0ruwZtqlYVOzPYdalBIEjOAlLCSXM7nUjfXatLgeMXkYa6m2pIzouZ0wBbNtwoJTIJUhSAD/TuRGdsWsmW4FIJTmcPooFktuXgvpFRYS8pKbgA9acqiz8rg/EgT2beuqcIzVNFYtB3FeM+clKE2UWycvofKqGBAOj6+9WeLxNywVhZz2xctlJWAr1IUIcN6UzGqRWaUmE7xqx16O3sfmn47iSruUHRIYD4k0dG9Lg1g+JXmUT1J7b0XZvpFvIbfMC4UFHToRp+zQKNanVfJYkuwYaae2lPJXsA0mA8RpTbSlWFt3CA2dQSSQIDugmAw12pUDgvF+ItICEkMl2dCSZL6kE71yuCWB2/Svqx1J9z0DD8NViFSHSo5jmYgQzDfV9Ovarjh3hSxZuC6hAFwQCwbZ2SQQHEPr3qztkACQPs/wAV23iUmHH1n6Vx62ehiw44bt2yuxvhfD3VlSrSSpySco/IN0plvwhbSAE8rR/wN2+tW6sUAzEz0BO2sAxp9aV3GJB1BPYvs+v7NZttUNkxYpfEkZ48BKFEpSl+sh31n/r5qO4hQnI5bQMWaPr0arVfFo5QXIZy4Z9z26nvVWQVTIY7aAjvtp9/ml2PMy+QtoqykxnCTeZS1lDlyl3LNodnjpvNMs+GWUOZks4Ek6HqJb97Vd/w5Jkh1CJ1E6tvNTqtqBnoWYM0w/5/rTebJbHFZQ4Xw2EqPmK2cDpJSSfcJrXeH71jDWLmZFxV1x6CnQNOV/UHO0wKpQsecUFptBgDLeZdzMdX0MUZ/DgTI7dNtpbT9tXXLPLHkTXZfsgmuwd8XEebb50rELS30WnrsWdt6KkEOCD7QZ0Pd/0rG4fGLw689kvmlaFOba2DE8odCv6hPV61fCOPWr7WypVm8xBQvlVE8hHLcHcH3G1etg8XHItuewNFlrdsHIXd35UqEBmGVQZyCB0efZqTHW8igMvlhR0JJD9dOnYVdY62sMFLUtDOfr8AGorRUkvnLJ01A6c4nT2rqxzrcEo3sE4fH2yiyBlIOSPxAlLH3k1R8T4olF5QSZG4iQT+tXP8KlyoOhRB7w4noHoW/wAJ850Z0Zf83qWIdxoz6akUsWoux2rKe7fTftEESSWCRIIdmJdn0gaGqZS0gBSbaVkJypcZmVqp1CBrp+tafC8EtIKkqPmBmY8pIMH3cdDTrGHt2ELThwEO5yKKUsTuCp3MDV9oihlS5XPcWN8GGvcPN2/dUtW6hyjSNNIZW7H5ojC8MCVIRayIBBWpWUqUlIEnMoECHLgJdxWjtcICx/OTnMqUT+LoAUqcsA7Nv7U27gbZ8xII2zqUVHKgMWzSkAdNHA0auOr5LrYz6rxu4ha8yUoBzZUu55ktmPU667GqLxTZSU27WH5lXFW0qJOilMyHYamTp3rSYriAU6MOQUb3RbCUw/8A4n9Z6qPKP6qocTgs2JsWksAhK7x1dxypJc65lFXxUn4lY5JJ7r7f2K/VsVKeN3LIIuMW0J5S4A067/brVXxDxetSmSGT1Guob2gVpPF3hk3VqUlWpcATCi4j/SevSvO7uFUC2prnjjxuTvkOmiTE8RJWVBS56mflqHHEVh2UoPrP761wYdRLAEnWo1WiHeP3v8V1KMeB0kRrNaHwf4gt4YYhN1GdF63kIYGdtYhyfdqp0cOUr0sSNt9Hah7lkgTHamtPYbguEqUvO2VNtbBjyyEhil9CQn2n2ofjXBzaZQOZBZj0jQ/vah7OMWwSTCXIG4Pbuxoq9xkqShKnUAlQIzMCS4Ci0uBsXqdST2AkVygyQ8EyIlv39G70wUr+YFlbQ35UzNVgk4ApVDnpVqMezWsQdDHctpsB+vWnHEJBCuaZOxL/AL7PQp0YguD0/etPK0oOWSO32IfZ/wC4rwKOXWyQ4hWzwWcnsZ7/AL03dhgx3Ob4cnd9ojX+1MsYfOAxLxt12+x6/pNbwYSSXkAj7BiX96ANTfJwnuFNDTGza6jQ103ClIBI6M2/x2ZXyPauJWwIgnrsOpffT7tTc4zPILdY+fzfvQBaHJuiHh4cg67j99alK/8AMym6CH6N1/cUrKDJJDa/aSS21dZIDjR3f4dvua2xiG/w9N0NIWCTbUn1dTlOyg8iXDalMh4bHm0oW8Q0sEXR6FHYKeEq7HlO1FXcQH3kP0Ookdw3WIbrUHEcSFIU4C2BKkhj5lsSVAaFtVACGzBhmCetf9qrqvzb3GTLVeU9tlCAAT7iDTMTbC0ZbvoSeRJU8glyzx7jrXno8VrtBSLeY2/w5y6kjo41DRMiq7Fccu3C6ln4jp+g+lNHw0+Rkmer4fxBfsABF8LRp5eI50jZk3HCxp30o6x/iJYjzbS7SuttSbqDPxc6wxrxE4tR1UT7k03zu9d+PzI8ysZJn0P/AO2mDWlhirQL6LzW+05stE4fi1gglN7D6a+akuwbTzPvXzj53euedV1MNH0eOJ2hK72HQ2h85Bf6l0/tjND4jxRw9MC+i6o6hAVeL7NlCt6+fLeNKS4LH4qxs+LsSgMLhHwB+VLPJLovv/RqPZMX4vWtJRZwqm1zYg5EwdRbSFLLdDl0qlxyLt0j+IvG68+W2S0N/QIPurMfpXnuG8b30u7KDM2jDt8dX/OrBHjtk+k5nDF9mHTuNJftXBleeWy+35YHZrSWBBDgtJI3LM0kh31bX2qrwHNib9wQxRaSeyE5lu8ypTfFNwvG7VxC1hQAQglQOmzx8maXh+2tFlBLArJWp9QVKzB+moE7atXBpcU7+QpdYoAi2XJBSID6oBtuflP59KDu2gpgQgKSQHCXfuSwDSZeA9TYgEISdQFLTM65VB23da6FXiiA0gl2Pywc+/vTZdpX3NYKvAJYkWkh+zQe8ECPYULjfDVu4hObMkB4DHo/Riwq5t2ytlEgPp2aI1lnltxXYUliCR6iHfm0D6gwT9XjWljNrdMazK43wi6wba1JMJUDyzAk6Tq0mosX4PUlPLaFwZYCFcwVMgtI7GtWhTBIDj5J0Gwcj2/7qVS9N079froJ71VeImZSZ5/Y8E3bs5F29XzAERqdQdYb9YB45gbFhkIdVwAZ1fh0kZVBwp9wWavSsxJzOoByJn5B0Zz02rKeIfDS1vdRzdQwDCd40kabV0Y/EOUvUXjNONVuYRSKaTRVy1M1CUV6CYCJ6VPNulRsx615KVSVkagjbTZh1219qls2BqH91OdNOw2qvRjc4ISoHcjb4+Nu9EWMSMrGcp0ciDo475d68Fp9TgC7dxSUZUqAKi5JbM2uX6n8qlywHUYaTvqZ/e1CPcSSMrslxEnpqNd46fUW1dUpYckaTpqZ1mSen50obDTdbSQABp8kfWhrqiZ5kgiJ+r7fWlh7K/wsT266v2+/xRmHCiMiyFEgaFm3Ad5gg0H7GFaYjMrRKQQBqXJ32DHWpU3mYKBmFanWZ02ftTLeIDgAZmDOB++r/wDdSXLbgKJjQFnPqjUfpQCVfElXAsISAQuQ0GAZ+u1ZDHY67bxBVmKVW1cpDhmMEbzr816ArKVOA5AID6zP/FVvF+AC9JAzgvmc5VAa6lz8bhq6cGZQe48WZbH4ZF9Bv205VAZr1pI0/wDe2xsgnUfheOUhqy7YSkSrRwAkOdX6sNTua1N7ga0XUXbJCOaNXZ2JU7hmeIgM1B4zw6bxz2kM8KtgvkVMjqgkH2J3DE+nHLHItUXv1HUjLqVMQPd66DVkvgF0PyGP3tQyOFrKCtuUKy77h3EaafWm1ruPaBXrqX2rgSfiiLIzEOBLaQ8yOj96ZyCDE0np1y0xKdwSPpSTaJaDOkfl1o2YQJp2Y0Xa4NdJ/wDFc0P4FbAnp2qywfhy4shOXK0qUsFI9nI0A/elB2ujF1Iq8JeIIh2Pwf6TW7w61It85zJJdKnLnQz0mW6U3h/hCwgupQuFjGzkM/d3FcsWDbXk5lIT3ggj7kSJ6VzSh59pJ2vb8oSUi3wmKBtqlwMhAG0KChpMqT896jXbTBU4GuwPKA5cnsdv1qLDoy+aDKvSAn0hJUlYMgOXATtBp6yAhMQASXPVg3X/AINcOXZJPmjEtu4wzBhl7SWzSOmn51IiQXkGAJ7H9kUFiNHdizAp03Z5cQd6YLxUW0DmCSWJ0LDvUaVACApKgQ3sHLOeupPSn2rJBlTCRAcHaP3FDBAEKfY6+rNsf311qQXQmBIn3IP5SfypVsYLs2Uk6nqCoabyX6/E1Cu1lIGYOSze7sTHtA60LduuUgKLuYOrdCWbv+zVXjMcpAcvpm+dZfbb4p0mxr9hvHvDibnOkuptNH6f2+9YzinDlWiApOVw+r9GMVeX/EKlBw7D1ToIAH3aqheLFwnPmJhi+nwe3f7V6OHXHngdNlVlPQ0qOuYSdFHdzrNKurUh7LXA44tBLvqK0OFuHMFq5ngw0dWPLv8Atpk4dZQEhkuTuXMe3+Z/y6iiDhHW4MMCwLFwQwObaDL/AE28vJNNnHJoJOUoBd2dTaAdGdi+27N2qaxZ/EwfTeNviuIwMtDAvzAfMAtt0idqlt2DlCcwYGTMlnH/AHXMwUdVkDw0JCiklyzNqJDydh8PSs5klSglRUGeXzA6s5iB9Pt22kKys3RWUaDqNg4G3f5d5ySY+nqJiOgeHrUYhUrVQJDF2UNiwILabj6VHavEk6BgAzjdzHz+vau4q+xSXA2L6s7HuYP/ANNKzhiSSoMU7KfrADH312asFD03WQT+IQzgPGr6yFfvSnXbbkMIyj+ptPp+Zpgt8rqJKWPMYOrHuNPptpTk38pTldhOjKYBiSCxb53E0GjD2VLAJAJb3077Fz0cDrXMJ6krMh3LHoO57w3SlhsWMsvMka6jV/du9EYxQSiNN/cyPr/egrQbBze1IWsAtqSw+8czQOvShLiVKVzk6sH6nYA6vDj270Vcx7wXykOwj4+1DrT5oclgJgt1iQ5fqP8Amnc5S5ZiBXBbZTmYEh3AMAsxIH+YMOkORQo8LpyqEcqSQnQqVrJOsb66e9W2HeJSUwAnuGVy/wDe30JtOlUylRdw3cs+wH/NZZZrhjpmexHgz+YVZhkUDmDyHLpKRDkQ+jkHR2rg8IpQkpJUqSQ0M7aK+Ne/dq2Fi4C5flAcg9I3nSPlnpYq0PLYF9SG1Z520Me2+r03n5O4xTWOBpSk8p9LAq5ncupu7gfDiikITPoOYbJSx5iyoho36VY4TCIIBUwEsCl+VjAOvx711WDTkACdDJMEgTqY1hgYc0jyTfLNRVIwgY5SAoySz82pOujEDbc0HaBK2MjqQzPDmANX1q8xIELAYAltw0fPR/c6PQtzJIyZnnM5csQTmZPYnQiOkUupgoGv4dbuAGSQh3yuQzuSQw17f2aMMkjMnliQTOpgO2pTr2NF4hKVBJcpI7ZoflDNGrxoT2ales8oZhLrVmckxrrDE/uSTFem2AB/MBBcas3V+gYjfrT7NouXAglmUJYuSZdo3GmlFLwQVCmIILywYOG+jw/0qE4TykqhMh30BO2vqEj3+tA1C/gwWLuQ7sekaf8AFNVchLz7DsJ3piA+Zj2kl+u2z/WuqJfLrGrtlYkmemtbkzZHiLigAACyWJLNGh99P21DXUC4g5xywkkkPqXA6HWTRIxEODro8u8EsO50bfYU5V23mUCGCnjoXLEts5P57yytAszWM4Gm3bOUZlEaZZAYzOhjVofckNRFTJyltwDBYPt9Nfit5jUJkMXJc9yNAQIl9ulC4zwyi5ZflSQtJBYuUhJzJSH1fq2ldUM6XxDoyVjDIKQc1z4NKrb+GNvl8lCm3iaVV833CXVuyELIWQQQYly6md92f5o0pfmgQSG76mQPdtn0mJMpKiFEFIT21YKky3x/l2qO5aLF3AKoActoXPaN+nTTgbbOYKsIdmUwBMQ5O0HqH7zUpBUpgG1cvqnRk9NGY9Krrls+lSnyv6WBkuIHMd5HTrNS2LxTyMSSlWmjqE+2g++5VQo1EWIWAdWUoGA28idPkPqJ6xOpADqBkHaE9ydR3+N6mtYcKDAFJUIfVkhyN8uoIf7vTVIY8pLDdQOujpB16DWW+cnRjuHxMQkNvrJ0CSZIkaAjSjDdypCtQHAG7wkEksSWb216VThclgz7lwOUOwJ3B69+lS2lqYaE82b6AsT1E7tHxWsNlolAys+YfidiCAO0n3dnFK/hQSkuUJ0Tl03c+5zSX0O24GHuncKBMFwlPUs3SX+folYpQLKBktrJ2HX9isFdw8WSScuWQwyknUu5cjYbAzU2MPmpIS2aQCwaIdumrP32qq4fduZjrmMgBoDyC+v5fUVOgF3Z1JSDlku50g7P9qGyARW+Eks51DqIcDUjlJBMtB009qmRwtQI5gQXz/AG25hvnvSsEla0kgEAEmWdgddoJLh/S1WtywtQQCrlYFm5RBKtofv0HatY/Qrw6FJydScpDQ5DH6a9H61HaWFQ0vrDP2fqTrJc96nx1t7qkqLlTkJDgF300huvUGah5i6iNHGkOzsYaQ0bkiZrADf4cZSEKytBKoy5WfKCW0O/T6pSyY8wFWsA5iNOVlO33H5j2LrIBUEB2aQzkR2EEHf7U5OLASwYkQAGLCQ7dmJnq1YcnwxOcsAoAON2fUerRn03G01L5gbmLAdWhy8bOWIf8tadg7mqdSCwhUgtm+0D2oe6kJIygBtgJhTaluUDbYkigOjmIUwWCC6dPVOujnT7/SBwRHmEnMeXcjpGoc/uXp2UEkpmXJMqG7B0nLvt+dSnDIICyEqVsCdWPR+U6FxpWSFYFicUCUpAUXeSdTs7ew9m7zy1iTzJBAflAMEiWUP6Xhv1ohSVOF8qE+lhLGNBJ+tDXUpSSQRcJVoH5SBEnbMWLRs8QwpLh8WlIS5ZIcBuZ9RG56AflT72LzmAHISBrEzGgfs7NUNvFKKQWAAd0gSANTOhBhqAGLD8gyyAwBfs4eHDfUbUUEsVrEIHKZGxBOkbM7fTepLtsZTAdmMBu0f3/UVXYnDkrg7qAfqHgfT7VLdKlpyjUAFUlzMQ7gSP3qoHY9YDEgl/n9P0oe7hczORmCYnpIcdGeT2ipU2wnOxJKZ+pjaWYlwfyqax5agoqDr/AA9hAJI6c2/SmVmHoKQkEGHEkkMVCSD8vG0O9NtnzEkKYGcuUEAJltujT81LdQkgcqsxIIdRysVat1eS/TYAAK4pshAEGfgydWdvZ5rNGAb+EVmLAgRoI02pVYKAJJdpP4iKVYwGpLPmlwGAImH0MJH/AFGtRrxoQcsgkEa9PwxzGP1mBQ1nDOs3VIdnC92Mf7Q/s/zRS1othDQpZJ0cg5QSxBLTHZzMhmpEqJbhNsZ1pJUo8o9ISlpJ6sIIMQ01C6lKKQ2WHc9oIDcoYt1Emn3sWlktldt3iYGXQQZOvUGuWspOhBJ2DOw0MddY6OIDgJJZLEDK4EEE77M/w5iGjWoMUGZU6d9YJ1+Sx6/FEXFvyshiwzOG7ksTJ5Zfp2NNwwS5cFOV2L6MwYv1k76fFLQAZROYKCgcwBBPQhhAgk6FojSTRik2kBawohJDgSfxCBsJOVy4M9XonKGUQQkGDmbKTplPyZ3DGg71l0mTyutmBhLkkJIcM7z/ANaxjpQSd+juwaC6dXnX/moMXiiXZLJkOl2DBgQNO/vE6VMnEh8o5g7AaE9Qzvroz6b7RnDFQJUWL5QFEOTukbbavoo1gDrdspVnUMwDCGgAdD8v7iicrKcKDPEEGXB+w379qCTbLoLjKpQ3MdA7l31cQYiKnwalF/MTlBf5BBaP92nehJGH3sylDnylICg6exbq520+aItcRADZSlMZXH1LCXZjvp3mHEeWUlD5YcudQ4L7ZYad+wapU+WyUEJFxgqPUHkt3eddn61kMQXl5l9CXALh3ZlAPrBbtUdmFo51BLCXdTFTEkEyHOhO9SIWApQICik6kCMru7BwCIcu+8awC0VKSUuXZiDpl9IBE7Aw2tH5hoOsMUKDasYYkaEgSWU0g/3ahr6QCVIGUESE7kas8hlNvRa0FLhOii4MMSXcphgJTLtDilctnKWUBHqIDHQOdg0jLpvQ3CCWcYytOUH0kSH0ho16TRFy8BoIE80GNCRv00/46vCoUtylJW4fM75dnSRG2vXWamTdGbKpEgnKoGdXkFofKPnfWtYy7A1nFB0qDHQjZxLB/wC1OuXnZumrxD/SWdxNStuk5lfiBM9gUiFN1L1HYw9p1FEl8rPsxYBwAfoftWQ+49azlynlLEqJGpMEDaNe9RjEoCgjlBypCSNCwYhg0lyYH4j0FPvYxlg5VAqDBmUxnWNCfs2mtR37yTtAJKol9Jh4IP1ajQrIrQyuILpPt3CWL7bt7TSFi2q6VF0kl3YiCIBDiIj+1SJwyc9u62ZuUKBdwWKSSD76dWrl1HpZSFESElLQFGHDx/U2xeBGAghWCdZUo5gx5SSQ4BIGYMw+knWKqsVhikjKQC5II00cgltjI7NvAtVqUUAZmfKS0gudOvbpPSobeCSt8xzZcuQS7D1As6S+vxsxfJmoHsXPMCmJAIPMT6i85QzgQ07s2opgSAplPlAzEh3ZmYCBMDvH+VzMwtkW7aSwBHKQRs/QkvMBh88rv4xaR6QQDI1T7u0iHnrTcMBEvEAtuAhwXZu7dTPN0rgxadtWbLok6T7O33oe4hS2YqHpEMTkGwDsXMPtAanWsCwUtTEwEgBpyuwT3bQf3ptg0EhZVKQgD+oAH7sa7VLc4dcJJ5deo+1Km29voNpZacRUUpDQ4Q7Q/Koz1kk1FcUSkAlw5+yq7SpOhzoXlgkOBJUDGozsx+K4pLLstDkE++XWlSpFyMgjEKMT+Bf9/wBKHvj+ZaG2T/8ARZ/OaVKiuTBV5ZCksT+E/MzSxAe0CZLJLn/4n/8AKfoOlKlS9EaPAPhkgWiRByu+7uiX+aqk3SRcckshRDndlTSpUcfIOobiAyCBAAgDQcw06VY8NUcpDwAaVKiFDcGP/wAafyA/KKseJ2xnED1dOhut+QpUqj1CyqxSyb6QS4Nyy4OhdVt3HdzVpjlHzrI2OdxsZRr9T9aVKrdEOK4gPoIEduQafU/WglXSLiQCQACQAey6VKkXIBvELhYSZVM9jUaFFwXk69+RRnrIB+K5SpO4VyW1qwk3A6QedIkDRxFS4a0MyIHXTsqlSowLw5I8cf5yPdf2Jb8qq8YWSgiP5zR0yKj2gfSlSp2TY7AK5739IVl7MlRDdGM1JwVIIsEyWBnrlRPvJ+tKlQfwgXAPiVFNlTFv5a9I3T+p+tHcStBB5QEvaS+UM/OBLdopUqD6fnYZcjfEtlKCFJASVLkgMTzJ1I1obFrOZM6hT/QmfmaVKn7E5FeozZ7oD/VVH3lECI00jalSrLkPUiu6mlSpVZcA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52" name="AutoShape 4" descr="data:image/jpg;base64,/9j/4AAQSkZJRgABAQAAAQABAAD/2wCEAAkGBhMSERQUExQWFRUWGBoYFxgWGBsaGhwbGhkcHBoYFxsdGyYeHCAkGhocHy8hIycpLCwsGh8xNTAqNScrLCoBCQoKDgwOGg8PGiwkHyQsLCwsLCwsLCwsLCwsLCwsLCwsLCksLCwsLCwsLCwsLCwsLCwsLCwsLCwsLCksKSwsLP/AABEIAMIBAwMBIgACEQEDEQH/xAAcAAABBQEBAQAAAAAAAAAAAAAEAAIDBQYBBwj/xABBEAABAwIEBAUCBAQGAQEJAAABAhEhAAMEEjFBBSJRYQYTMnGBkaFCsdHwFCNiwQdScoLh8TNDFmODkqKys8LS/8QAGgEAAwEBAQEAAAAAAAAAAAAAAQIDAAQFBv/EAC8RAAICAQMCBAUEAgMAAAAAAAABAhEDEiExQVEEEyJhMnGRofCBscHhFFIFI0L/2gAMAwEAAhEDEQA/APMzw/LaSuC6ikTMbgb9aCQxMmP3pRlm1dugNCEDK+gDyQ/U9qkxGCFohXLcS0MXB/1bg9q576E+CXhV5eblDgw567QKtuH8Pzha1qS5JGzOCJGv1HX6UVnxEpLJACEs3KIIHt3qyt+Jcpy3EMFAkKBhUNKukMfYVzZIT3cUK7PSuL8DuJsed56jb8m2g2nJSVZE8w/P3NedcSXkWUpOYF3CmJB3YnX99a9I4r4twd7BKs2ryTcy2yEiCxCYHcDUahu1eN+IMSpV5nL5Z29UkN7mqKNuisix4PjiVFATlAYMBLZtW3P/AD1NaHyGtk21uGUNWYkgzuDrG5+lZzjl9ATZUkA3VAE7ktoVNqXcNGgjQm6wuBvIwz3BzLU+TKHkgkNqOrd/epZGkk+LFO4Lii0WwNQdXl3/AAjoNdezdKExHEFZSBCSzR3DkfkWP5yQiymyAu/aUghTlJgKLABIDnlMuWOnxQlsqv3OVMOSwAZIP2Ekn3qShD4kTlFLcjHETlUkOAQPd219i5DDrRAtFE5TcbK7pcBwQQIcHfXp1q4wXD1AnzWWgMAzEw7Rr8MdaKXiFLZLhLh9wXOgI2366VKWRLhC31KYYsXCQEtLggaO45h87t+j7FrISEM6g5caydOgBfp060FjjLoJBBBLie59pDj271HZ4l5HrSpcwsNoNm0G+81erXpHsvrdu3nStaQpi+VhzD6FtKpuJ8NWrOCAp3IyhywlgTow27V0eIbeVJ8sEk7k/D7afuKE8RcW/ChOQGDm1Yz7Nq/vWhGakkhbd0Zy7YKX1AH113H1+lD3bjx9/wDip+IXCVMQQzQaHSZ0mvSjxZZGt8CYcBfmLQ6QoZSqBIILdZAHv81ZYPDLuYtZfLzZ93fTKPbv0h6WJ4nkWp5CWAUr8KSdupBcD3Jpvh7FEYhaiHDAjoWkkH2n57tXDNydyCuTYYLCWrAVaBUVBJWu4Q3MA6baXicx/wBo6EVlOM30oUFggqu2iC4fKsEpfq4AdxLktRHHOJ/zbW5uJzkpj1JSA7y3qjsKyiOLcxzBwFyD/lVr9P71LFid6hm7L/hVsK/iAzAtI6hYJbrKFO0TENW7F1NjCm4qCAxBkuSwafevOuC4nyrqhKrWVRE/hBdohwxHx3FaG5jfN4eVLYKFzMoCM3mKUoD/AG5qGeO67C1sXGDwCV+Yy83l5gnTkHltHUnK+zH3kPBYhNzCFK1sUl0FQKgghLKQrcoJciXAUOhoDhOK8rFpShXrUPYjKYL9yBTEpJw6kEAK8gZiIJYKMjqEhj/pqXl77lNWxXcY4Mhds3V/y7pcskgpUwKpbqApiP6XdwaLw3FLYuJuKEFIAGpfN6h21LP2pl7iKTYQD/6hKcrPk0VBMtlUR+b0FawnmlABY5QHALJmSRuxPtPcVavTUuCZpVIQRbJCVIuJyKQqSnOhx5SmJAUllTHZwWCw/B1LteQlJvB1etLqCQRodRDSCNNQ9H37bJSg5FG0q2CxcuhHIRMjKwP9JHQVUi+2ZBWQxJbLMSJJDT0Blulc8Z1H0sok5MqfEPhS5YwqbhOd8rhKTCOqyQMvNlDMXnTLWc4fwcXUYi4pWRNm3mLSVKJZCR7nU7AHtWq4haXfNq2jzbqFLKFJCXUgE8pdiAcgeR+EyNqVOI/g7ly0QokK5nY21ZTGZOWUkPufVFdmDJN46u5fxY8oJOkZny/euVo8fbw6rijbRbSgmB5qh9jpXK7FltXpf5+pPSCX0KEIVLOUgEHR5Gih3H5VDicashlOyYZ5Hs8j2ovEXghSFJLnKGzpYj6ukgFwOooJONzKa4EqBIknK3soaD60yEBjczamd4/MD86dbX+FTdj+vapcfYXaW7ES6VZgqNiFp5Ve4oR3H9qcxOnEqSoKDghp9jv9PtR97iQu4rzikJGZJyjSGj7VWrOZL7jX+32/KuWrjA96VxTMX2Fxi8Vj0LzFClXAQoByli7gda1/irxTbtIGHRZHmgtMlJfV9SskAu5PyTWC4NxYWCpWRKyQwzB8pBBCh3BH2qC3jlhRW5zn8RkzvXHk8Ksk03xHgG5cLv3VKzXVcxMlRzK92q4wt8hMMHZ1K106Cs1azplRKXfurSfb9KLwrrLaA7mSfhulNLGI0arCYy2hBIWpSz6mSQB7OJNGjiIuoH8sSMpKgHLbe/T571nk4dKCnmd/husP+lXX8KlIvE3WRbTyGHUWDZ5YMS0HU9q4Z4U3aJtHcTiEFJQpBCCMkqck+7H69az3GuHPObKHLEuAergR0mPatHiMbbFhCbhzm4QSQMxZOoSG0ch31yz0oTFY62UglIDyLeYEZPw+Y7y07U2NOCtASoyaLJKVMCSCOzD270PxDGkgIdwntDnfvDDs1aNeGCx6QUguwJAI1Ic6P3PtWWvoTmhx713YmpO2UjuyBdsFTAvUqcNlfOCDtt71HnDv0p1y9nkk9JL7nSujcoX/ABHFBVtZ6gAdwFAgtpoGj5Z6n4Viyb9q1lyAvykMC6C4YDc76P0aqzAYe9eJ8pCihO4EBsvsHcAkd9Kt+GYUHFJF1agUpLlyCVNsTKY6u7TXHklGKfsDhnfE2FXbNoFJBVbQlMF+WMu0vPXTrVLYwSlrVngIOUhUKmGaDtpXo9q4LSSLn81dtxbNz1MoMQApg7PzNIIANWHD+OWlhlJspLgkgoEwGWnXY7Qwrgfj5QjtG/cNpmMs+GlslKWSVBMEtBZy2rPEsOVg71cJ4B5llItKTB/mZiSAtOUEBnJ0du8atWix2ETkVcQnOA5JCkj8MDO+sgZTqOtZbD4pFi5yLuABS8/Ko5nIypAT6VEQ8emoLxOTMrjyim74QFZw92zjLWcNyqImSRl6a6DtBqx4RjrZSnzS6kBgSDnBZTuwIKASQQW9R10EOIwVvE/zLNxvLAfMhTByAZZmDayz9A9AcXw9orVbtC2lWnOTmO+ZKgTszoDySNjXQ2sqSdplMXerNEviCM5Va8tkJUUJBzJLFsghJeQkEdA4Ogq/4pd3NkAQbagVptKSFFSj3HMAVHmMSTNZ7CcNxabV2/lVktKKSolwCRLOZYNppFWWHWm2pSwoKV5CCpgAl1AsksXMM8aiWpv8dY7ad0UdSq9vmN4ahdtea+kusBIIP8x2SACmCoEEAhxv2B7jeOFF+6VWypUpAXmCra3g5vWSnSZY9Q9AXrt5TXEq5goqY5cpU5dTaJ/CAwYzPXQ3ODqxCL94r8m8i1muoVqpKQotEH0kEl4hphmoqVz+QHPRsgnB8QxNpNy3iFpAbzE3iQVhCZU2p3EHV+tZTiti7jSPJshagpQOQLVc5QB/MLlIDBwAAANN6Av8ZULourUq4sxcCiQCjTyyRLM2mlaO0rAiybuYFAypyq81VwkBWVBAypBaMz6bgMKosXk+tLf2W30N8Wxl1eFsQDzW1JVuFBj8gz3pVuLf+KuJYZSkJEAM7AQA5BJ+TSqn+Rl/0JaGZhayblxSbi0gh0hTXEt/UVahjr+wFiVOGvISXIZaAI/1JDK0DtNA43GIUAHWtkgByyQWDs7mCG22p2BvWgnms2Vn+u5cBPsEKAb9vXXprcmQC+u3mSlYKFas6kyOhDgzqz60CpNWuNu2Shk2MinJKkXioMS4DFww0kvUFm8u2m4AgFNxLHzEJUWJLKSSHSoN6ktvtVEzASVtXKdcS5MNu3Y6a9qaQ1MYkK3boP29TYdYBdnNQ2xO3uXb7UQAj/Oonslh9SoNFKwMkSTqoP2Lz/erbCcX2UrIj/LbSAPcsJ92JqrFy3sF6B5SPf8ACY+aZbUZmKRxsFGoXxUXE5AQxaXIMP2Hf3qHi3E1ZRaK+VwS07JEn4cDqaoUZ0yxIOjVPf4oSkJCcral3P5Bqj5O9oWg67xMqUSzAgJA6ITon2gP1p1u8dVaPuWHvVbZKSZcexo/C2HbnADwMwj4f71njSM0E3lqISSBl2KoSl55Uu+m+81S49IzkhQUOqQw+jn860eMuXLdoKEuSN2bvMkzo471Q3VFZcgD2/7p8S6miB+TRfCOEi/dTbzZSd2J0ksANWfoO4ri0AVZeE+MHD4gEqKUKBzsASWBIAf+ph8702VyUG48jm3wtteFtJs4UpKUsb11z6idVAKcE5QGb6MTUPFfEJxDJtoShaSkG4w16JU+hZ9RoKkt+JbeQBCpdWdSud9RLgJ5gWDODyu2wlnxIlY8sqWyCEkBhcXmfR9AGU8gB9TFeBHHJvVKO4jJcUFYY27i7qc6xlyC2V23Uwdng66B4mmXOCm6y8VftIFpNwqCCkLKEyk28iRqpgxJLSw0qvxPiG0p7aEpR5ZzIWkc5AdJSVFyVEKhmDj4FQoWAfM85akqPpXK8zgZlgahy79ARrXRDDOrez+X7dvuZOmXOE8QIQhVspWU6ptJKhnkhXmbBgR6Rs7Ci7t1SEqtGySLoFy35ayeVThQUr1JSYbMBuN6ynFeJlWVQd98ylErVL3WLs7JDA/hajsJxlV3lulWby7aLSsxRkVb9OgZiHB/1PVX4elqS+e7OqEnas03FOI2U202ilSVh1CSB5gV+PR0kSNnS+5JqOG4+1avqVcJuFcANy5jAdIUH1gaA7HaNOLTcQU3ZKOcFIIzMQGV0DPPpjZhUWF4jbuBQWvKlAIt22JSSUKGpLBRBAIj1PrUYYtMWty0pRSpItOLcXIw5w5C0hSrhUlSXUBrnb5CX0DdqyHDcRlU5zKylwxYOz8xlpaO21W13i7rtqzMkKIykMCkTzdH3B7Gams8MSU3BbuA21B8vKSGU4S4B5WeIeYrpxtRjUlyRlNzr2Qzjy/NQCkJCmSCArTOAQqUJLmASH1YtQWC47dReF+860KT5VwMAlSGbKzMzjs80+7hUG1nWogWkLCUZ+Uqd0kHcnRgATlTsKDwuEuYm4bPmoIRb5NkkJ5gAwnU6z6jO9o6dLXRciakLinDwQleYpUsElKhy5U+kpWIVyNqA/5P4bhkeWM9wJFzMUuCYEEkAEiQ5003ap+KYG4jDWjcWFKJISHYgByQNlB2YvBYVR2saoJYKLMzdN4+T+dUjc47MOpXZoMV4cuBX8tSShgxC0sYDkOQdXrlBWTyj+WtUCQsgaTDbGKVT0NdRtT7FAq21TXLSAhJDknWY+I9qiUma6bnLlYM76T016V20QHjDPbKmTBElUz0Tv71xKC5ASD7juzzTEXft+2q54em55V1U5eUH065gWcl4Ew7btQbaCinxileYokAF9EgAD/SBoKHNaTxdwlNvy7yAoJvG7yrIJHlqCJb8R9R2cxpWcpk7RiS0knSp/IWzlMbx+bfv61pPBdq1lV5pthClZeZYcEJUxUkn0zrVvhbmGQlYTczKJgJzNlKQGbRn2NQllptUajEYe2t+R+sat/epReJidyYHx7VrMRhhYOe2kukWyQFBnKApRylILsC5AbqKakIxp8w2ilFvN51ySl1nkYAPm7b9taMX5nCM6oz/DUXM6fLQVKJ5curg1fYjhiLiirEKCbm+USQ8gpAZ2LMSNKIwxUFotYVLFRE/jJGuY7DdhDQXag7+GVZvspLS7dnZQHVpTHSq+hOuWLolV8Et7BYQpKkWrhKWcrVBDtokBmLbl3rd/4bcBw+Kw98eRZ85BTlUoKIZT6jNMpP1rPXcNbQo282cqQUskMkEgFEuSebL01q6/wt4n5WIUgADzEGZ1RLSW0zVZerZCfDyang/h6wSu1csIUq0vKSUJCVMlLgJCQwcnKdSzvtWd8WYnDWMSbScLhylIDhVsaqS+onfrXp2AbnLB1EFR6lsoJ+AB8V5n4twlu5jrgKXUV5YB2RbA0IeX+tafpVMC7ozvEMDhDeY2AkEA/y1FLOkE+p/wA6sMT/AIQLCiqwpwwIFwM7pzFLh5am3bVo4glQUlOYhkqdkpJ69gd+9bm34/sfw17IFpvBCiApmzGAynaCRq2lS1Jjo8X47we7aUFFLlJIVllIUk+lxp7PtVTi+IKuLBWnKkElkQZ/qU5PZyd69z/w08O50Xr92TcVlZQcKSJU4MEEkf8Ay1nf8V/COAslHlvZvXHOVMoCR+JQ1S5gM+/Sh5cXwFvqeZ4FKFIIYpVOVTlQcEKDpSHDJzOqfYa1XX3UVKU7lyG0kvPbWieK4BdpQCnAKXSWDKB3BEEPu5qAYd0FQWkbZHOb6NI71LQ4PcCG4W2FKSl2eHnfXvVhj+KISgWUAKCVrJWpLKlhJnpqGgiIoO7jCLeQJCS4dmkh5JLqfTQgaxU9jBBLKXcQFOGttmGmtyQkAdHJ7Usq/wDQ8ZNF74e4kV5bV70KHloWoyEQ9tzCUnKANg5EOWFxdjNc/h7K0rspdeqORLc5NxtGOhMkjc1S4vipuAJypCUs3KASer/20n2pti6UJvhwCoDrIzOQPtUVgcZal9P5K6lsg5OJsWsTdZ1WEhaUvzEsCEKI0PM3sKLxHD7NvC27iFg+YDmJ5cqg+XKJLhQMjptWcw7ZLhUSAQABPMcw7NAmWq34X4huWLS7QtoUFIIZaXLKIUSJBdtD0q04PoZNPkbbxD8q1fykmW/EzkDoxIGsaE1f2LGHFgqtkBQTlSHTnSrMSpWkg+liASCIANZzg+KQsm3czJFwZXS3qflURpHZvmoVXEoUTbOTINVEErLgFmTpux2qcsd7Lb9jW6s0eGxdu5byXE5yQwd2Bcen9e9P4xwvDo8y6lCUhSGAT6QshgbY6vLDvoKz+OxC1PeRbyWycgBYgQYnciSQBOm1ajwnwZOMsOpYKkEO4JyAt6RoSQC/TlmY5sqeGKm5VHqI03tZhivvSr17A/4c4TIMyErM83Ol5LcuctEUqm/+W8Ou/wBA0zxlRGoeuMGp/wDEM+UMCGbX5qIGvZJj8tanCYa8jC3D5Y8tZt8+ZALqylIAKnU+rNME+mspV5h+KWE2/So3B5bOXlJSVERA5W1fSKWSY0R/HfPXYRcuIUm0FqCJLc5Uo6l3ca7tWerceJOI+dgQn+UyLuYBKiVh1XIbKABzCemXrWIahjdoMlTLngHDzccuwBZyAzsTv9Pmrmzw9g5UICCeaZMgAQGaXqTwNbuKtLyIdrieaANocqD6/FTYXCX8VdIQQlAIAIDv+F3Z216VCcnqfYOhvghw9pRWl3BAShWZoe0QkEt7gDs0Gj7+JRZCEWiDbtjKsP61H1qV2VoCGgDQitBhOA+SgFZC1Eokpy/guRqdwBWY494cuYS8ogFSROnLJYf7XI10MdHviXocl1Ys1pkk+wy/hjaUCCoBXMhWhSCHGZvxBwCOhfcU7AWbl0m2Aq5dclLcyj/mHswf4PWp+HeZiFhDFVsgAskkpA/EwkqAH+521MWODxSxcCcOCm0Um3eSpgvJIKrqwBsxH+VQAALAqZRZm0Do4QCu2ld0JUksvIy8uUwScwSSAQGSToK9H8N+GsMg279sKUoyCowMwYwlupG9U/BPCNhBCirzgrQnlT09IPVwXOsNFbLApCU5QyQNtAP0rtx4WlqfFHHPJbpFtw9SsxCkgRt+wajxXhTDXbhuLRzkgkhShI0h22qTDGQf3pRd0MCt2ADn2E9KjlW5bHweR+IuH4e1irlpHmcrJBzBUliQzA9R6utVuK4Qr0ouJurzlJZ3ASGcghyNZD6O9XmLKipd9TFTxvzLlx7Bz7gVS4jDjKHzZrugEsl9erkjvA6Go1Qxp8D4st4K2m3bKVIQlyoF8ytVkjuWA3kD28847xG5jr9y+t2Eqb8KRolHWBHyTAJq4XgjibSQpeXISFLy5iVn0JOWVhgS8kPqdBUYu0HNtJyWrYcLP4y4HmODLh2Af05RLmqZHxtQkfmV9rFG6g27n/hEuf8A0zOXyzq5LjLvJOhIJwPgQLTn83MNxl0OvWY9tvaoMcoXspTy20iQJIYB7igNSdOzAQGq38OcXa4bQby06HcjdydZ5gIYZgBNc2RynCovdflGfp3QJc/w8SdFnV9H+KB4/wAGTh7XlIRmXlzqUBIRmYO7tzbBnAL1vP4hi8j2LH5mh+JrUuxeSkDMtChMFylpNeXHPK1qZlI8ftXNgQkp5gd3hgPz+tPuWl3riikElRc+5kv8mucSwvlXVoCgrKWChvU985bdpVvMlTElQJBJcAkS45nEN816rfVdS17HFWF20FKwcqnYtuktD6SGNXHC8Ai0BdurSXQ4lNx3HKlIcHM4yl4GjvFAcL4mfKVaWkqRnzrcyXYMCQQJ5p1qbybQzEZmclhbzIcJBDhw2rEPHtXPkb+F/b82FfZnOI+HzbKVXCm2spCjanMBsrSNjPQzRuH4CrFXrOHCk2pyPcLB9SIBJLuz9Weqq6FEBaFpGVJLpTkVJbLCRm9/h+umxWO503rli2gkekhWUqBD6KcKZQkgz0mlySyKtO/JSn0Lbh/A7KV+Wu0BbQFPcKSCWJdl+ogJeOx2Jq04DwpCUC49y1bHMEhgSA+ULVkDgJIgkr16zi8T47YhCbIQy+YXFG4MoJhmChtvsWFG+I/FqLhCkqNxJflKWTuxIfqSWPWRtXn5sWacVBqr/UMsl7tG4ueJ7aTlAQw6KU3/AN4pVncBxxS7aCSu3ygZEqtAJAgABd0K0G80q8x+ESdV9xdbPJiK7lq44vwO5ZWoKSQkGDsQ/Kfp/foaAFk19gpJqxbB8tdSg9KI8uprOFW4ZJc6QZrOQLBhhVkBgS4eOk6/R/aoRbNaHh+IuOQEOUpYw8Ozf2o3GcFBZabJA1WH0j8M9e9R86nTBq7lJgeLXrSFItrKUr9QHWJ7GBVrwXjeJiyhYSCXlktl5tfjeg/4KLjpU8ZZZmJdw06fnU3DUC1ctrWgFO7h3cFi29NcWza2bDDcWu27tq1cSCshTJa4Mz21ZXC1HVSlBmGu9aTgGITcJStJADWzbIjnzCQd82UMRI6sw84vYhVy4i4nPmDNnWVkFJ/zGWZix0r0rhN5WIBKhm9OiQFpKFJUEHqEgEAzB2cN2x0uSS6EpSdOwLivgddpCzhlLSpS0EIZQDI5mChoQopUH0y61RC4tyi0AMQVHPMqLOrKGGViC+/RpFeoW7wVaEuEuHPuGB6e+kdqixvA7N1Qu5QLuVgsBjI/EN/rEgVV4YsRZZRKjgCU2bPlOtTOvMUqg77QmP79a0OBxZUrMkBQy9VJctMZNyPrVPatXrSWualR50uxD8oMdJbvu1HYa6g6t+nsehbTt2rpUfT6SLfq3NFhb1whChaQygPxqh5c/wAv9vVheQpSFIKRKWLKO7ggcn9t6quHCyArkQC7yB0kfbarJOMQUNDM0EGvPnF3wdkGqMTxLw2oKGXKwKj5fmSWJHKrKAHADO0VmuKWlqK1XOS4ocpZso002YQN95itn4tv4dnVlBJ9TO5b0gaGIfbs9YLGY50qtXUC0lZASUpGYDWTEF9CR+FgzvFv1VQeeDOhJlCA7jmKS/VylpysZ6/m8YVS7QtutSQq4pOWRmCQYfYyCdZBbUGwurKUgZFWwQRKXUt9QsqZiwcMAzKYTSs2xctJSbnk6haQrOpTEKBAdgXiTytAqkkuv7/0JbAvDWGWq5zkW7KWKjlKtYBEGTrKgIjQCosoTiYQQlJ1AjoSCoaEvPwOlWvEOFHzFEgpzKzpCCVEpUQQWToRpA+NBXbiQ911hkkFQEjLbUFMpR1LJEB/7UnlpNNdTXyX1q4kuyQSmFQQZAL6Bx/zQ165ZAKbiQAR8e3761DhcTzKMjMEMDDkDp7qFcxF7NBIAY9vz+PrXgZYpZHQyyexh/EvBbGfOCbWYl0s6RyqIAdmcpZuqh0nNX8etanUc3qAB0AUSTlGg5iSw3r0riCLbMspUnUhR6aEsetZrG8Gw9wBaCUjMsFIOgL5SNYCikkdCW0ruwZtqlYVOzPYdalBIEjOAlLCSXM7nUjfXatLgeMXkYa6m2pIzouZ0wBbNtwoJTIJUhSAD/TuRGdsWsmW4FIJTmcPooFktuXgvpFRYS8pKbgA9acqiz8rg/EgT2beuqcIzVNFYtB3FeM+clKE2UWycvofKqGBAOj6+9WeLxNywVhZz2xctlJWAr1IUIcN6UzGqRWaUmE7xqx16O3sfmn47iSruUHRIYD4k0dG9Lg1g+JXmUT1J7b0XZvpFvIbfMC4UFHToRp+zQKNanVfJYkuwYaae2lPJXsA0mA8RpTbSlWFt3CA2dQSSQIDugmAw12pUDgvF+ItICEkMl2dCSZL6kE71yuCWB2/Svqx1J9z0DD8NViFSHSo5jmYgQzDfV9Ovarjh3hSxZuC6hAFwQCwbZ2SQQHEPr3qztkACQPs/wAV23iUmHH1n6Vx62ehiw44bt2yuxvhfD3VlSrSSpySco/IN0plvwhbSAE8rR/wN2+tW6sUAzEz0BO2sAxp9aV3GJB1BPYvs+v7NZttUNkxYpfEkZ48BKFEpSl+sh31n/r5qO4hQnI5bQMWaPr0arVfFo5QXIZy4Z9z26nvVWQVTIY7aAjvtp9/ml2PMy+QtoqykxnCTeZS1lDlyl3LNodnjpvNMs+GWUOZks4Ek6HqJb97Vd/w5Jkh1CJ1E6tvNTqtqBnoWYM0w/5/rTebJbHFZQ4Xw2EqPmK2cDpJSSfcJrXeH71jDWLmZFxV1x6CnQNOV/UHO0wKpQsecUFptBgDLeZdzMdX0MUZ/DgTI7dNtpbT9tXXLPLHkTXZfsgmuwd8XEebb50rELS30WnrsWdt6KkEOCD7QZ0Pd/0rG4fGLw689kvmlaFOba2DE8odCv6hPV61fCOPWr7WypVm8xBQvlVE8hHLcHcH3G1etg8XHItuewNFlrdsHIXd35UqEBmGVQZyCB0efZqTHW8igMvlhR0JJD9dOnYVdY62sMFLUtDOfr8AGorRUkvnLJ01A6c4nT2rqxzrcEo3sE4fH2yiyBlIOSPxAlLH3k1R8T4olF5QSZG4iQT+tXP8KlyoOhRB7w4noHoW/wAJ850Z0Zf83qWIdxoz6akUsWoux2rKe7fTftEESSWCRIIdmJdn0gaGqZS0gBSbaVkJypcZmVqp1CBrp+tafC8EtIKkqPmBmY8pIMH3cdDTrGHt2ELThwEO5yKKUsTuCp3MDV9oihlS5XPcWN8GGvcPN2/dUtW6hyjSNNIZW7H5ojC8MCVIRayIBBWpWUqUlIEnMoECHLgJdxWjtcICx/OTnMqUT+LoAUqcsA7Nv7U27gbZ8xII2zqUVHKgMWzSkAdNHA0auOr5LrYz6rxu4ha8yUoBzZUu55ktmPU667GqLxTZSU27WH5lXFW0qJOilMyHYamTp3rSYriAU6MOQUb3RbCUw/8A4n9Z6qPKP6qocTgs2JsWksAhK7x1dxypJc65lFXxUn4lY5JJ7r7f2K/VsVKeN3LIIuMW0J5S4A067/brVXxDxetSmSGT1Guob2gVpPF3hk3VqUlWpcATCi4j/SevSvO7uFUC2prnjjxuTvkOmiTE8RJWVBS56mflqHHEVh2UoPrP761wYdRLAEnWo1WiHeP3v8V1KMeB0kRrNaHwf4gt4YYhN1GdF63kIYGdtYhyfdqp0cOUr0sSNt9Hah7lkgTHamtPYbguEqUvO2VNtbBjyyEhil9CQn2n2ofjXBzaZQOZBZj0jQ/vah7OMWwSTCXIG4Pbuxoq9xkqShKnUAlQIzMCS4Ci0uBsXqdST2AkVygyQ8EyIlv39G70wUr+YFlbQ35UzNVgk4ApVDnpVqMezWsQdDHctpsB+vWnHEJBCuaZOxL/AL7PQp0YguD0/etPK0oOWSO32IfZ/wC4rwKOXWyQ4hWzwWcnsZ7/AL03dhgx3Ob4cnd9ojX+1MsYfOAxLxt12+x6/pNbwYSSXkAj7BiX96ANTfJwnuFNDTGza6jQ103ClIBI6M2/x2ZXyPauJWwIgnrsOpffT7tTc4zPILdY+fzfvQBaHJuiHh4cg67j99alK/8AMym6CH6N1/cUrKDJJDa/aSS21dZIDjR3f4dvua2xiG/w9N0NIWCTbUn1dTlOyg8iXDalMh4bHm0oW8Q0sEXR6FHYKeEq7HlO1FXcQH3kP0Ookdw3WIbrUHEcSFIU4C2BKkhj5lsSVAaFtVACGzBhmCetf9qrqvzb3GTLVeU9tlCAAT7iDTMTbC0ZbvoSeRJU8glyzx7jrXno8VrtBSLeY2/w5y6kjo41DRMiq7Fccu3C6ln4jp+g+lNHw0+Rkmer4fxBfsABF8LRp5eI50jZk3HCxp30o6x/iJYjzbS7SuttSbqDPxc6wxrxE4tR1UT7k03zu9d+PzI8ysZJn0P/AO2mDWlhirQL6LzW+05stE4fi1gglN7D6a+akuwbTzPvXzj53euedV1MNH0eOJ2hK72HQ2h85Bf6l0/tjND4jxRw9MC+i6o6hAVeL7NlCt6+fLeNKS4LH4qxs+LsSgMLhHwB+VLPJLovv/RqPZMX4vWtJRZwqm1zYg5EwdRbSFLLdDl0qlxyLt0j+IvG68+W2S0N/QIPurMfpXnuG8b30u7KDM2jDt8dX/OrBHjtk+k5nDF9mHTuNJftXBleeWy+35YHZrSWBBDgtJI3LM0kh31bX2qrwHNib9wQxRaSeyE5lu8ypTfFNwvG7VxC1hQAQglQOmzx8maXh+2tFlBLArJWp9QVKzB+moE7atXBpcU7+QpdYoAi2XJBSID6oBtuflP59KDu2gpgQgKSQHCXfuSwDSZeA9TYgEISdQFLTM65VB23da6FXiiA0gl2Pywc+/vTZdpX3NYKvAJYkWkh+zQe8ECPYULjfDVu4hObMkB4DHo/Riwq5t2ytlEgPp2aI1lnltxXYUliCR6iHfm0D6gwT9XjWljNrdMazK43wi6wba1JMJUDyzAk6Tq0mosX4PUlPLaFwZYCFcwVMgtI7GtWhTBIDj5J0Gwcj2/7qVS9N079froJ71VeImZSZ5/Y8E3bs5F29XzAERqdQdYb9YB45gbFhkIdVwAZ1fh0kZVBwp9wWavSsxJzOoByJn5B0Zz02rKeIfDS1vdRzdQwDCd40kabV0Y/EOUvUXjNONVuYRSKaTRVy1M1CUV6CYCJ6VPNulRsx615KVSVkagjbTZh1219qls2BqH91OdNOw2qvRjc4ISoHcjb4+Nu9EWMSMrGcp0ciDo475d68Fp9TgC7dxSUZUqAKi5JbM2uX6n8qlywHUYaTvqZ/e1CPcSSMrslxEnpqNd46fUW1dUpYckaTpqZ1mSen50obDTdbSQABp8kfWhrqiZ5kgiJ+r7fWlh7K/wsT266v2+/xRmHCiMiyFEgaFm3Ad5gg0H7GFaYjMrRKQQBqXJ32DHWpU3mYKBmFanWZ02ftTLeIDgAZmDOB++r/wDdSXLbgKJjQFnPqjUfpQCVfElXAsISAQuQ0GAZ+u1ZDHY67bxBVmKVW1cpDhmMEbzr816ArKVOA5AID6zP/FVvF+AC9JAzgvmc5VAa6lz8bhq6cGZQe48WZbH4ZF9Bv205VAZr1pI0/wDe2xsgnUfheOUhqy7YSkSrRwAkOdX6sNTua1N7ga0XUXbJCOaNXZ2JU7hmeIgM1B4zw6bxz2kM8KtgvkVMjqgkH2J3DE+nHLHItUXv1HUjLqVMQPd66DVkvgF0PyGP3tQyOFrKCtuUKy77h3EaafWm1ruPaBXrqX2rgSfiiLIzEOBLaQ8yOj96ZyCDE0np1y0xKdwSPpSTaJaDOkfl1o2YQJp2Y0Xa4NdJ/wDFc0P4FbAnp2qywfhy4shOXK0qUsFI9nI0A/elB2ujF1Iq8JeIIh2Pwf6TW7w61It85zJJdKnLnQz0mW6U3h/hCwgupQuFjGzkM/d3FcsWDbXk5lIT3ggj7kSJ6VzSh59pJ2vb8oSUi3wmKBtqlwMhAG0KChpMqT896jXbTBU4GuwPKA5cnsdv1qLDoy+aDKvSAn0hJUlYMgOXATtBp6yAhMQASXPVg3X/AINcOXZJPmjEtu4wzBhl7SWzSOmn51IiQXkGAJ7H9kUFiNHdizAp03Z5cQd6YLxUW0DmCSWJ0LDvUaVACApKgQ3sHLOeupPSn2rJBlTCRAcHaP3FDBAEKfY6+rNsf311qQXQmBIn3IP5SfypVsYLs2Uk6nqCoabyX6/E1Cu1lIGYOSze7sTHtA60LduuUgKLuYOrdCWbv+zVXjMcpAcvpm+dZfbb4p0mxr9hvHvDibnOkuptNH6f2+9YzinDlWiApOVw+r9GMVeX/EKlBw7D1ToIAH3aqheLFwnPmJhi+nwe3f7V6OHXHngdNlVlPQ0qOuYSdFHdzrNKurUh7LXA44tBLvqK0OFuHMFq5ngw0dWPLv8Atpk4dZQEhkuTuXMe3+Z/y6iiDhHW4MMCwLFwQwObaDL/AE28vJNNnHJoJOUoBd2dTaAdGdi+27N2qaxZ/EwfTeNviuIwMtDAvzAfMAtt0idqlt2DlCcwYGTMlnH/AHXMwUdVkDw0JCiklyzNqJDydh8PSs5klSglRUGeXzA6s5iB9Pt22kKys3RWUaDqNg4G3f5d5ySY+nqJiOgeHrUYhUrVQJDF2UNiwILabj6VHavEk6BgAzjdzHz+vau4q+xSXA2L6s7HuYP/ANNKzhiSSoMU7KfrADH312asFD03WQT+IQzgPGr6yFfvSnXbbkMIyj+ptPp+Zpgt8rqJKWPMYOrHuNPptpTk38pTldhOjKYBiSCxb53E0GjD2VLAJAJb3077Fz0cDrXMJ6krMh3LHoO57w3SlhsWMsvMka6jV/du9EYxQSiNN/cyPr/egrQbBze1IWsAtqSw+8czQOvShLiVKVzk6sH6nYA6vDj270Vcx7wXykOwj4+1DrT5oclgJgt1iQ5fqP8Amnc5S5ZiBXBbZTmYEh3AMAsxIH+YMOkORQo8LpyqEcqSQnQqVrJOsb66e9W2HeJSUwAnuGVy/wDe30JtOlUylRdw3cs+wH/NZZZrhjpmexHgz+YVZhkUDmDyHLpKRDkQ+jkHR2rg8IpQkpJUqSQ0M7aK+Ne/dq2Fi4C5flAcg9I3nSPlnpYq0PLYF9SG1Z520Me2+r03n5O4xTWOBpSk8p9LAq5ncupu7gfDiikITPoOYbJSx5iyoho36VY4TCIIBUwEsCl+VjAOvx711WDTkACdDJMEgTqY1hgYc0jyTfLNRVIwgY5SAoySz82pOujEDbc0HaBK2MjqQzPDmANX1q8xIELAYAltw0fPR/c6PQtzJIyZnnM5csQTmZPYnQiOkUupgoGv4dbuAGSQh3yuQzuSQw17f2aMMkjMnliQTOpgO2pTr2NF4hKVBJcpI7ZoflDNGrxoT2ales8oZhLrVmckxrrDE/uSTFem2AB/MBBcas3V+gYjfrT7NouXAglmUJYuSZdo3GmlFLwQVCmIILywYOG+jw/0qE4TykqhMh30BO2vqEj3+tA1C/gwWLuQ7sekaf8AFNVchLz7DsJ3piA+Zj2kl+u2z/WuqJfLrGrtlYkmemtbkzZHiLigAACyWJLNGh99P21DXUC4g5xywkkkPqXA6HWTRIxEODro8u8EsO50bfYU5V23mUCGCnjoXLEts5P57yytAszWM4Gm3bOUZlEaZZAYzOhjVofckNRFTJyltwDBYPt9Nfit5jUJkMXJc9yNAQIl9ulC4zwyi5ZflSQtJBYuUhJzJSH1fq2ldUM6XxDoyVjDIKQc1z4NKrb+GNvl8lCm3iaVV833CXVuyELIWQQQYly6md92f5o0pfmgQSG76mQPdtn0mJMpKiFEFIT21YKky3x/l2qO5aLF3AKoActoXPaN+nTTgbbOYKsIdmUwBMQ5O0HqH7zUpBUpgG1cvqnRk9NGY9Krrls+lSnyv6WBkuIHMd5HTrNS2LxTyMSSlWmjqE+2g++5VQo1EWIWAdWUoGA28idPkPqJ6xOpADqBkHaE9ydR3+N6mtYcKDAFJUIfVkhyN8uoIf7vTVIY8pLDdQOujpB16DWW+cnRjuHxMQkNvrJ0CSZIkaAjSjDdypCtQHAG7wkEksSWb216VThclgz7lwOUOwJ3B69+lS2lqYaE82b6AsT1E7tHxWsNlolAys+YfidiCAO0n3dnFK/hQSkuUJ0Tl03c+5zSX0O24GHuncKBMFwlPUs3SX+folYpQLKBktrJ2HX9isFdw8WSScuWQwyknUu5cjYbAzU2MPmpIS2aQCwaIdumrP32qq4fduZjrmMgBoDyC+v5fUVOgF3Z1JSDlku50g7P9qGyARW+Eks51DqIcDUjlJBMtB009qmRwtQI5gQXz/AG25hvnvSsEla0kgEAEmWdgddoJLh/S1WtywtQQCrlYFm5RBKtofv0HatY/Qrw6FJydScpDQ5DH6a9H61HaWFQ0vrDP2fqTrJc96nx1t7qkqLlTkJDgF300huvUGah5i6iNHGkOzsYaQ0bkiZrADf4cZSEKytBKoy5WfKCW0O/T6pSyY8wFWsA5iNOVlO33H5j2LrIBUEB2aQzkR2EEHf7U5OLASwYkQAGLCQ7dmJnq1YcnwxOcsAoAON2fUerRn03G01L5gbmLAdWhy8bOWIf8tadg7mqdSCwhUgtm+0D2oe6kJIygBtgJhTaluUDbYkigOjmIUwWCC6dPVOujnT7/SBwRHmEnMeXcjpGoc/uXp2UEkpmXJMqG7B0nLvt+dSnDIICyEqVsCdWPR+U6FxpWSFYFicUCUpAUXeSdTs7ew9m7zy1iTzJBAflAMEiWUP6Xhv1ohSVOF8qE+lhLGNBJ+tDXUpSSQRcJVoH5SBEnbMWLRs8QwpLh8WlIS5ZIcBuZ9RG56AflT72LzmAHISBrEzGgfs7NUNvFKKQWAAd0gSANTOhBhqAGLD8gyyAwBfs4eHDfUbUUEsVrEIHKZGxBOkbM7fTepLtsZTAdmMBu0f3/UVXYnDkrg7qAfqHgfT7VLdKlpyjUAFUlzMQ7gSP3qoHY9YDEgl/n9P0oe7hczORmCYnpIcdGeT2ipU2wnOxJKZ+pjaWYlwfyqax5agoqDr/AA9hAJI6c2/SmVmHoKQkEGHEkkMVCSD8vG0O9NtnzEkKYGcuUEAJltujT81LdQkgcqsxIIdRysVat1eS/TYAAK4pshAEGfgydWdvZ5rNGAb+EVmLAgRoI02pVYKAJJdpP4iKVYwGpLPmlwGAImH0MJH/AFGtRrxoQcsgkEa9PwxzGP1mBQ1nDOs3VIdnC92Mf7Q/s/zRS1othDQpZJ0cg5QSxBLTHZzMhmpEqJbhNsZ1pJUo8o9ISlpJ6sIIMQ01C6lKKQ2WHc9oIDcoYt1Emn3sWlktldt3iYGXQQZOvUGuWspOhBJ2DOw0MddY6OIDgJJZLEDK4EEE77M/w5iGjWoMUGZU6d9YJ1+Sx6/FEXFvyshiwzOG7ksTJ5Zfp2NNwwS5cFOV2L6MwYv1k76fFLQAZROYKCgcwBBPQhhAgk6FojSTRik2kBawohJDgSfxCBsJOVy4M9XonKGUQQkGDmbKTplPyZ3DGg71l0mTyutmBhLkkJIcM7z/ANaxjpQSd+juwaC6dXnX/moMXiiXZLJkOl2DBgQNO/vE6VMnEh8o5g7AaE9Qzvroz6b7RnDFQJUWL5QFEOTukbbavoo1gDrdspVnUMwDCGgAdD8v7iicrKcKDPEEGXB+w379qCTbLoLjKpQ3MdA7l31cQYiKnwalF/MTlBf5BBaP92nehJGH3sylDnylICg6exbq520+aItcRADZSlMZXH1LCXZjvp3mHEeWUlD5YcudQ4L7ZYad+wapU+WyUEJFxgqPUHkt3eddn61kMQXl5l9CXALh3ZlAPrBbtUdmFo51BLCXdTFTEkEyHOhO9SIWApQICik6kCMru7BwCIcu+8awC0VKSUuXZiDpl9IBE7Aw2tH5hoOsMUKDasYYkaEgSWU0g/3ahr6QCVIGUESE7kas8hlNvRa0FLhOii4MMSXcphgJTLtDilctnKWUBHqIDHQOdg0jLpvQ3CCWcYytOUH0kSH0ho16TRFy8BoIE80GNCRv00/46vCoUtylJW4fM75dnSRG2vXWamTdGbKpEgnKoGdXkFofKPnfWtYy7A1nFB0qDHQjZxLB/wC1OuXnZumrxD/SWdxNStuk5lfiBM9gUiFN1L1HYw9p1FEl8rPsxYBwAfoftWQ+49azlynlLEqJGpMEDaNe9RjEoCgjlBypCSNCwYhg0lyYH4j0FPvYxlg5VAqDBmUxnWNCfs2mtR37yTtAJKol9Jh4IP1ajQrIrQyuILpPt3CWL7bt7TSFi2q6VF0kl3YiCIBDiIj+1SJwyc9u62ZuUKBdwWKSSD76dWrl1HpZSFESElLQFGHDx/U2xeBGAghWCdZUo5gx5SSQ4BIGYMw+knWKqsVhikjKQC5II00cgltjI7NvAtVqUUAZmfKS0gudOvbpPSobeCSt8xzZcuQS7D1As6S+vxsxfJmoHsXPMCmJAIPMT6i85QzgQ07s2opgSAplPlAzEh3ZmYCBMDvH+VzMwtkW7aSwBHKQRs/QkvMBh88rv4xaR6QQDI1T7u0iHnrTcMBEvEAtuAhwXZu7dTPN0rgxadtWbLok6T7O33oe4hS2YqHpEMTkGwDsXMPtAanWsCwUtTEwEgBpyuwT3bQf3ptg0EhZVKQgD+oAH7sa7VLc4dcJJ5deo+1Km29voNpZacRUUpDQ4Q7Q/Koz1kk1FcUSkAlw5+yq7SpOhzoXlgkOBJUDGozsx+K4pLLstDkE++XWlSpFyMgjEKMT+Bf9/wBKHvj+ZaG2T/8ARZ/OaVKiuTBV5ZCksT+E/MzSxAe0CZLJLn/4n/8AKfoOlKlS9EaPAPhkgWiRByu+7uiX+aqk3SRcckshRDndlTSpUcfIOobiAyCBAAgDQcw06VY8NUcpDwAaVKiFDcGP/wAafyA/KKseJ2xnED1dOhut+QpUqj1CyqxSyb6QS4Nyy4OhdVt3HdzVpjlHzrI2OdxsZRr9T9aVKrdEOK4gPoIEduQafU/WglXSLiQCQACQAey6VKkXIBvELhYSZVM9jUaFFwXk69+RRnrIB+K5SpO4VyW1qwk3A6QedIkDRxFS4a0MyIHXTsqlSowLw5I8cf5yPdf2Jb8qq8YWSgiP5zR0yKj2gfSlSp2TY7AK5739IVl7MlRDdGM1JwVIIsEyWBnrlRPvJ+tKlQfwgXAPiVFNlTFv5a9I3T+p+tHcStBB5QEvaS+UM/OBLdopUqD6fnYZcjfEtlKCFJASVLkgMTzJ1I1obFrOZM6hT/QmfmaVKn7E5FeozZ7oD/VVH3lECI00jalSrLkPUiu6mlSpVZcA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54" name="AutoShape 6" descr="data:image/jpg;base64,/9j/4AAQSkZJRgABAQAAAQABAAD/2wCEAAkGBhQSERUUExQVFBUWGBgaFxgYGBgZFxcYFBgYFxwYGBcYGyYfHBkjHBUYHy8gIycpLCwsGB4xNTAqNSYrLCkBCQoKDgwOGg8PGiwkHSQsLCwsLCwsLCwsLCwsLCwsLCwsLCwsLCwsLCwsLCwsLCwsLCwsLCwsKSwsLCwsLCwsLP/AABEIALYBFAMBIgACEQEDEQH/xAAbAAACAwEBAQAAAAAAAAAAAAAEBQIDBgABB//EAEMQAAECBAQDBAgDBgQGAwAAAAECEQADITEEEkFRBWFxIoGRoQYTMkKxwdHwFFLhFWJygpLxIzOywhYlQ1Oiswdjc//EABoBAAMBAQEBAAAAAAAAAAAAAAECAwAEBQb/xAApEQACAgEEAgEEAQUAAAAAAAAAAQIRIQMSMVEEQRMUImGhMiNCUoGR/9oADAMBAAIRAxEAPwBdkj0IhxJTLuzRYrCoO3wj6p66Tyj5leO2sMSBEe5Yd/sxBUGiU7gY91Xj9Yy8iAH40/QiCYkEwXPwRQWPlFeSLqSeUc7TWGU5I9yxcER7kg2LZTkj0Ii71ce5IBioJj3LFvq4lkjGspyxwRF2SPckYFlQTBErNoDHvqNqwdJwqrhQcaROc0kW04tsYcOkKI7VIcSkpFIWcOkzZlAAltT9BB/4CYl3az8o8jV5yz29J/aqLyRETAC8esUbyiH7QUIjTLWhkmaRB2FxZVRqwhGOgrDY5i8BoyYfiZtw1rwmxOMa0O/xiVDY84SqkpJZVib/AKw+k0nkTUtrAB64TlZHIpTrsYrxfo6tKSoEHkLtvEcbw7KaEv8Adovk8SUAAdI9G2knpvB5uJNx1VnsRqe1YtwSVBYKQ5G8NMVgBM7Sbm9flBHD+DlCwpwQ1d4q9eG38kF481P8dhScP65JzpoLHfmIzOIwhDkBWV6ODGyRjQKNSPZk5J5j6Rx6fkOD4wd+r461Fzkz6MGUSc6kU6b7wqnTUmycpjazcaAk7RkMbJAUSAwOkdHj6m9uzk8rT+OKoCW5iBRF+WCcLwxcwEpFo7nJRVs89KUnS5FwRHQevhy0likg90dG3rs2yXTAcsTCjDhHBFEdp+5jBqPRdCk0WoK1BA+UcctfT9navH1f7RAjEERcMaYaYj0XKQ4WD1H0iiT6OzFaoHVTd9onei82V/rxxQFNxJIqPCBzLewjQo9FZ4D9htO1fpSB5+BVLPbT3iogR1Yxf2uwy0pTX3KhL6uPckNxKQb/AKQThMEh3oYo/JSWUS+jk3hiESovRgFEOBGkEhDMEgd0VrlBqUib8u+EVXg/5MVSuD5hcg+IgQ4RQLEVh569rxCZiQq4gR8id5Gn4unSrDERlx76uGqsFmsCItHBKOVeUX+oj7OR+LqXhCtMqlLxZKW14PTL9XQVijEperMfjC79zr0UcHCO68oecGWCKFjD4WjCyZyk1BaHuC42AntmOHX0JJ2jv8fyYSVPDGM0h7AwvxiUO+URXi+Ny2oS8JcRxh7RCMWdLmuwmYQLUgdU7nC1WIWo0BMDqWt7GKqIm4dJxB/NFwn0qYRS5ayWYw2RwWapqX2MHagbgpEwqsaiK1yXJcNyMDSUqQS7gxZNxBIaOmGnI49XXgWCWoEN+njFwxSkXo+t/hA+HkqWWdns7tDvh/Din2mO20bU2x5F0pSn/G6FWOxRpV+t4oGLNNo15wqHDJTzoDeK+ISUKQUnLahYOOcc8dWHFHXLTnymY6bjFENVoGmB4LxODUk1HfpFHq49SCisxPF1dSbxIrCzy8ILwWM9WPlFHq48yQ0oqSpk4ajg7Qf+2f3fhHsVyccpIb5COiHxrr9nT87/AMv0EjGqFg/Q/pFycao6gHmYQ4XHqMwEAdCWHnDWacx9lL7BQjz3FWeupMIXiZho6W6x0tZRc0PKIyuClQzFQT5/Ax5P4aQ+VYXTRwR3GkLtXpm3NcoKw/GkpBGcNdo6dxpCxuNS1IWHBMHLeAMUrmrFlBvCNsDvGkvHySRmlopR6gnmas8Mfw2HUnMlDdCRfyMZOZxCaNfvvj1HGJ2x8ILjL0/2BOPQ7n4FZ9hSSNifnHow01mKkV0qYUfj5xD5D4R6riC0llJIMbaw2g+Zw1e4Pf8AURbK4VR81dQfrFMrHLIDSVnnd4IQ6z7K0gXcM0Hc0LsTySlSpibB947ETSQXSoHp84Lly2soH71gleEUoe0kePyie9XZXbijPAl9xzEWepe4eG/4QAtmSH1v9iCcVgkpDpKH1Fg/KK/MvRz/AAN8mbnYRrA98QGDVoD4Q6Thc3vBNda/CBOMcRlYXKmZOBUsZkoShalECjskFg9HLeUVXk0qOeXiJu/QtXJa4brT4wp4kucFf4YQhAuqYzEnZ1Bh1rEMdxeZOUxBRLFW94094vsdKB9WgXEYsXNSNTU10F6RHV8qXETo0PCjHM8hcjiqgj2pKlaFIIDeJdT90RRxmcn2VuW1APeDlpFOHCFAlaUAAtVIqeXSIT+Ggh8qQLhgLN3Rxy1W3lnoR04pUkWTeNTA5M1AvYgGn8oMeYf0tnJDCZLUBbM7050hN+zAHOTMK1fKQ2oY35R0yQgpdCFEp9oF6toeddI24DTNIfTdZPalSVKs7qB86xdhvTYOww6SrYTHtemSMTaocHwaLcNMykEODd6v1dqwfmaxZP4ovNH0Hh/pnLmEhcsSxoUqz1NPZyhvu8PUTAoAoUWIcEVDGPkkzCTE2Krki5qakENej91ocej/AKYLlAJX20fusVp31qOXwhozvkEo1wjf4jPRlitqNFM+RMLOXAuWr5RVI4gFpzoUlYO3tDqDUGLl8RW1Kd0dEU3wiE5RXLI+rCyQagaEtAWKwITYuIMnYnOA4Y7i8SCkM5YvoS8dMZOGf0cM4R1bS/6KPVR56qDpsoPS0REmOrfizgcHdFCMK4joLRLfSOhd7GqIs/CpOgiScKAaU7o6ZMSkOZiAB+8B/ugVfH5KPfCv4Qo+bN5xBtM7VGSf2sYJXMZs9NmB+MRyLPvnuAEI53pikeykn+IgDycxV/xkD/00/wBSvKkDauhv6j9mjyK1JIjkyOUIJXpc10eCj8FAxBfpaHBKVkOCxUkWrpKgXXCG+OT5ZqsNg86svxic3CkKyv4Rjp3pus+ylA7vowHcIpmemCyKIShX5kk/A0jbZPIyVKm/2b9XCFNRYtA2MkKCnBDEJIvqlJjFYT0smBYK1rWnUOA/eO6NHxL0oQJEiYhB/wARCgM1gZKigg5blstA1xE9jTVlHLH2jBJmJqD998TmLmKuuMor0wUwIvqMoCW+L21gjD+mClUKADuASOpAMFqKyxL1eLHxkrPv/GK14SY1FE+UJ8X6RkqUUqUlKEKUwyucpCQ/ZsSpIrzhfM9MJjMC+5UQFHoU2ET+XTDs1uzS/hJn7x749XKUA5zADUrAHxjBni0wqzZq7ntHwU4iuZxWaqhWsjQFR+D+ULLWj6RWOnP2zZT+LplhyonYAuf06mMxxPja5kzMVFLU3UEjStGqdWrCsziOt3fz5nnEAt+Zbaz9YhLUbLqNcDLCcRJcAFQPQl7uS2rVNG0ETl4iY57JI2dKWDczAP4hSXJA/qFPA/CIp4iQ4GX+VLjxdokUTGa559oqCX0brQVbfesTVxlKvf3vz+Ab4Rnp+KmKNA/e/wDaAJyppoX6AD5QVC/Zt3RsFcQlkMmYCNXUk2+xWAcVjMrssJJdyCzg3et/pGTMk7V5iPMjXh1pLsDmxzMx5CsyTmbex6sRSJf8UzKUQ6QQCxLF3Cr+0DrCZKHtElYJYqQ3WG2RXIu5jdPGVLFVqB7t31fUwSZqZiAVBOZ2LMD5X6xmlII59Itkz1CxI74D0+g7uzQpSwdK1BWxA8Qo1HjDHA+leKlU9YJg/LMTmp1JzecZ6VOPMd8XCYobHpAjKURJRUuTa4f0/LNMkJP70tRH/iofOGuC9K8LNokzEq2Ukf7SY+eJnK5jM2o+9otyFiS3Z3AFbsH16RReQ0Sl48Jej6pJAWCUkKAoSKsdjseRiZkGPlkrjsxCgpClIIDOCxI5nUdYZy/TueCHKVNukVHNmiq8ns5/o49m/EqPYx6f/kpvaw4Ud0rIHgpBPnHRT50J9IZj1aspzgAlgDRi5pziheHmggJc1d3+T0hyJoAsNnIc9ncquaPAc3GKzMlIWCCxC0uSKsz2s/WPNXk/g9Z6YBMWsNmANOXy0ieHxiSQ9H2sOpaGUrPQKSGYOXFCbgB7AaxapJo2W9a1ZtN6tDfWV6E+BC+atywJ8vr8o9OF/ezdHhiEDcecclSSSAqqWcDR4310vSB9PH2L/wANbsq84n+DBJA7LaFTljrQQbNmJSQCpXaLBrd+wpEpiUXzMTTMGBroDCPzdQb4IAi+HpQ2ZVywYfUiH+GwKV4BSS6jInBYanZngIPdmQk98LESUZszknclRFmoHbSND6KyzNmqkgEpmy1pUQCyaOlRrRlhPjE35E54bKR0orhGfXgkmgS3Q10rmLtbRrxVP4X+VNKt22fWpIJZ9AdY3nCPRBgV4vMhrS0l1FtTlctsBU8ojjPSKXIOXD4QSz/3JqDm6gGvie6F3yWWHbEyGC9GJypE8pkzFqIlpSEupx6xKyQyWoZYflCGdICFlExCpZTQj2i9NR2Y3GP4vNxGGm+smr/zJNmAFJqqJAZjlD7tGUncLU+ZMwlVfbDu/lrtA+UOxCuWkGZlY60KgPEggHuiczAKehDaklLDlQvEZvClh3yvsN9gDpTleB14ZSakFPePkXh1qX7Btr0M8PwVw5WANwNO9mgfGyMixlDjQqKSVUr500gEOKV1oC4rf5eAiVgBVg7A6PfxZzBt9gL5XbUAEZz+UUemibHo8MjgShJMxIFHKQKpeznq+jQolT1yyFS1ZVJIIUCQQxoRrpDni3pBOnAnOpSCGyqyF2SQagDc3gSv0MmKFzCGF0PSgYtuGvBkjE53GVKQ1coYVpbUwHh5WYMQReuhY3NX18okZZSElJ7Wu1DcE/Awz6FXZGYMqqh6HvuKc4rCE6pB51T4tBCXmqJUtlUBpoLFgwFm53iM1GVRS7tqXAbvgp+gNE5U1KaoTLTYMcz1eoPLUX5GNH/w1KWkf4qZ01QcHtZW2Ski2pJ8oyjvy7jaGPCuMrkrScygkM4zHKz2KdU00rtBtmjS5Ox3o4ElikJJ2evSF3EfRadJYrSQlXsk052vH0xXEQsdkINH94sxqX6PfaMX6SOqcVKJLgH+wenT6wVrPgMoLkzCsEdD3PEkzZiL1Gxr53hvJkkpuG2Is3z584nieHoASRMSokO1iO8Pd6A6Q3yemT2iKdjCdGMdL4kofCGQw6fC7sQa0oTAs7hqdDlPj5XEOpx4aBtZWnitGyjr360+6d/SMdUZrdB41F4HXgVDY8xEDIIu8OlEXI5/aSOfj+sdCZUn94d8dC/GhtzNUtCVNmGa9yToxaKJeDSD2EAEPqoX74MEv7MREo7/AH0jy7Orauy1BpVn5ad8RJJ18I9yUrFgQP7Qptv5IjrEfVJzOyX3yh/GL0I5GPVSQ1Q3fGsWiCT3x6TRiBfUA/GJCQLisWnDhrGsCw0dIVd25WDRoPQoKXimQtSewsqKS3ZSNd+0U3jOnCq58rBo1fogPw+Hxc8jtBCZaOalv8ykw0WrMJ5fo4cRh5uNTNVLmyndSVTAqYWC3LLZJ7bdkC1oEPEsTlKF4iZMQbpXlL1BDqbNQh7xrODy8vCMX1V5IQIS4CXLl/401IWf+lLNlEH21/8A1gi3vENYGLS1HtWRaVjHg/o+FyxLmFSJs5pkpFsyJQUKkuxPrFEAgURCXHyUy1lIKiUuDmDEKFGIc/KHnAcWubjPWzFlS8k0vs0tVA1gHsIFXNGKCSpQ/EBID/8AfAFHowmj/wArXaIuSccDGW4vJdDpLbjT9K/KM0VH2VUZXVnBLgnodaRuVSxYnrcQtxXBZShQqG1ix+PnCw1EuQ2jKmUoJLF1PtTtFutAImhVWelub/SCMTw4yCSpRUGLEUHfqCOcdKwPrT2U7KB7IHJ8zPvHRu9maT4PM9LDq1X6x4k62J+/jE52FKGzdnqU3FSHe9RFAlKFSaEbGtrHWGUrFcWSCiD9vpduRj0LNgHOg7n7o9lBgfZTYVJBDaW5jxi/1be6X0LuB0a9obchaIIWpJ2+ff3mDRicwBU1N2ZxtS8CZKXrrSpPf4bxaiUCKIKa7ltHvzpAbTCkwgSkLTlCnIqBmrzbc8opXgDoX+nWI/hXHZV8H1tWHXDsEVBJKJp3YPpWlCf1hd1cG2sv4fNCZKSVgAhj7rKF0kDXlAXFGUlJBBFdQ9HcgdfstDadg5QQUrQsJB9ooUCkmj5t6wpXwiWt/VzCMtwWOlySxaApK7YWmkJpcwpNCzn7odoIw+CBUx7QubAF3bd/KLZvDSmr5udKh9waQT+GShGZKi7Nla3UgAlqtryh3LomUq4UjMarS1nDeG45xJXBCqyiz3Idz1htgsQkhluk83bnevjFWO4xkoitL/QQqlKxsCxXCpmXKWzC2Uh23UPDnSPJfCjlZVbUIqNW6xOXxRN1Au9mIg+X2qgXreHcmgYEcz0aS/t5eVPqPhHQ6Evm3c8ewfkl2CkAjD8/OLE4f7rEJk0kNUdFMfECkclZA171E/ERwMtRcJQ3DjlEpf8AEr+loqE4/ZjvWOQaOLX174AaCwgbnyj0jan3ygVMw7n72ETExW8YNBiEvvFgA+zAQWd4mhZY1Nb90DAQ0rGpbvuYaY3HJlYKQglhMWuYo1Psn1SXYGlD4RmlSxU13hnx8ATQhv8AKlypX9CAVf8AmtcMqSZjU4E/8pxX8Sv9KIzC8ckmpew7hQW0AEaDhQbguJ/iX/pRGQKBvFJ/xiKuWaH0SxyVzyyVJIlTjVLWQRfXuhJK4kghsrEMCKQ29EJI9etWokT69UiE0uSGFNBE21tQc2Sn8VJdRlFSnqCoOQKOVVrQc48/FAn2Ckb0Jtt11ieTlEC28JZqZJckzADLyKI905kqbVkln/lJgUkpVkMhAYN/lknlUpa33YRaZgAqWHMt5wTh8Qt75hRkKZSQw0eo3oReHUmbaATEzlIyOlgRTKhiBr7MRHD5gPsSyNgAkanQQ9myJWUkulRslJzg9SfZHLMqAJgyAMKUDJqR3DQQNzDQAeFkpOaWKF6ZC+jN3/ZiuVw1Kg6QRrRmezgitIdy0cyfH6REYhFqkl8ocdrLcguzaVjfIzbULJmGJqEAgCoyEFuRLVpfnAxwpcZUkBtlOa3chv7Uh8iQJiahr6h09FAhusVpnSi6PWFwGup6PYhq8xBWozbRDiJNHqSa8tbFt6XiUictNlzEv+VRD9QGr16Q3molmX6woVMSlhmel2cAc7tzrFBVLHsoT3qUe97w3yGon+1gZYSVFZ/e1rUmreekLlzVZipAYAe6GpY0enTvjyZiQOyBLzUUMwzgh9AX11PyixeSqglCSLEOjLrcb0FvGCpozT7LsPipZ9pWU6kJZ23AJvFkzDIJbsFzRia7bN0iiRi0qSypecrDpKj2g9XH5tm5xNGMSkZfVlNXrVu890MS2tkMaX7KTVNGDEdHgJchTHKGN3IHP6eUEerSpTkmru5AalKMz98RVJS7JXXm4N9CPusOnRml0Uowqi2dChbQ+NIYJVkFT4xbg5eQkhZqdVA6a0qYJVicwNEuNFBnG7/CM5WIBDGgXV4687R0WKx+Wnq36G3K8dBtmti/LHoAjvw6t49TLa6o4zpySBESzRAKRzMeiYnb4mMAnmj0GOE8bR6Jx2b76RjYJIBiRYM5FbfYikz+ZMRM3kfGMa0H4KWFLSk6rSGDmhUBU2tFuMm55i1sRmWpRt7yidesA4WeUrSagAg+FYqlSzpWCazfYE/8mn/xL1f8m0Yibiz7qR4l/AB42vDkH9iThc5pluqYyqcIEntlMsaii5n9KXA71DpF5r7Yix5Y09BhMM6cVAN+GnePZEZkYWapIOZSw1xRApXtnKh+qu6Nv6ITJeaeEJW/4ea6llyfZoEigHSMxPmGYASVKIaqi7cgLDuhf7UOlbwC4ORlDKIbvUer58vm0GrmI91J6qP+1LDxeBFywASSQ27N/VRorSsEsFFyHFGoKO6mpXR4SmzZCVTaEGr6UA8AGgbGY5acuUKU5rdXnF6OHuP80DoxPmB84pncLQpv8VZIIPa9lQ1SQmw56GBtfsFM5PFO0wQSGuzsXsQLdTBeFxSi7pKWNPZqN6GkWy8NLQOytLdSfiTFfr71/WFcTUw5Cw1YjicRlS7UsSfZFHDnzhbMUSYKmT3K0hgOyRbtEJSGCu7X6wqQUwLE4xRJLPRhVhq7MLWq+8IcRLIJYKcnwb82+7jcQ3TMUpYQiWXJZIYjNlFqOB8ItmYITHSp0k0qGLjY6NSvjFKaBua4E2GxK0hQHZezMXLco6TjiDo4YuKj9O6OxXDVS3AqlyyiapJNXJuG2PdA6UMkZruXUHYkciPZFBBpDX0GmYm5UcxILkCpsM1NjcVp3xyTopjS4qxpYf2helKjVQzB+ypxZrgOOkTndkhKu0Nx8BXa4g0bA3CQokpqWqRQ/oeUclUtR/xB2qOQ401DwDhsUdCL87k7QROw6piu076Pdw+oZ7HwgCYvIaES2cDL7tRd9di+8CzJISVPm7OtCKhwLMKUiWGnFCQAkqZL5hVJHLeCpuCrqkkXBuOm0MnQlNZFf4hj5ijfZi6XOJq56sW1274I/AAA0c8qVOhalLvFJwikvmUz6gq7TbjQ9POKWguQOvEkl2SrmQ8dF5Qk1UEk7jaPY1ibl0RybkxFQSLmIEvyj2kc45xxA0iIxESzAR3rPCDaNgimcf7UghCM28VFVHsInLSTb5RmFImZfaysX02gg4dvaJfYAx0lBYjOBQksTQAX6CGfAcCV9tXsUyE+0ofnbRJ90XatiIKjZbbEpw3BlEZlES03dVS38P1MFIkoAGVOYWzTHZ+UtLAd5gbj3HvVkJQhwQoucp9gKc5SD7yMoFC5ECo4xOI7SlIH5TloOiKQ8o7UhFJWb5KT+x5gLB8/spCQ2YWSIykjhqXOZwObAU5k/KNLhZr8EWo1/wAw+C/0jFK4kpSicoSGDAElj1N/ARWaW1AhTkzWejy5Ej1xzgFclaQ5dypmAAFIzaBNAcJShIYZUkKmNYkqWPVu7MA9DeKhiDyhimXmSxF9LxKU6RZQPP2dL9osVfmUrMrxLt3MIrXKl7ExWmWXYiPZpaEux9qRxQge60RKU7CIo6RFWKQgEqUAQHIFSK6gVHfADSohNPQNygEYgKUQNPaOx2G5326xXiOJLmgiUlnDesUWAfVIDkt4c4HkYaahgFSikCiQlSfFRzGGo551eA548eK0lWqR3LPzQIvA5Ed4+UKLRFJgtBzhj7QByE2oCcp16HR4oCIsSLcvv5Qu6hMgGLnTMimSliO0KGygaONfswHiJIVWW6A5YKc0oaE2DuGIpS8N8XhBnCwogEOgAlgbEHRgXfk0KcUpWcg03rTfwhk6HXbBvZBSFOPu2mjWaCUBIAZOcKFQxIY8ngaapJ1JFTXTQMfDzj1KMosQLs9RetLdI1i2rCZXDkqYoCkFJcJDh25EGh1pV4dYJeXZrKc0Je3PQg6PGcw+IN9SCNbEEd0NuFY5kgKookpY6sAx3tAkwOvQxmymHYABFQ+hJs3PeMnK4gTNBzhKs1SSwBex2G4jZIxURmyZa/aQhfVKSfEiFU65FYSJTgP5VHdFU3A5hdjz0+sWBXSOYQIsKYIOD/w86/WOgsy0mvZ7/hHRSxrMfNxoG5+HjE5E3MHECKwbijltywfdgCYrTg5oolaU75RXxUTWDS7M2nhDIx4iaHb76xHCYNrqWTuoufCwi6bh0qoz9beEDbQVGjxGISSwLkXavdFkmUCqrfzEgeESl8PSAMwDaJFL7/SC+GyZc0qQhSuyBmUgUD+4F2za0FIZLoZR7J8K4WJ5dSR6pO5pNUC7fwBmN3LjeGvHOL5BkT7R12G/38osx+KTJQAAHsNhyH174zM2eVKKjUnXQcgPCGeFSNwVFQN0gsXDizah7HnFgEeyJOYsA5+94vw2Fcnvfup8fhAo0Ydm9wSW4ErpO/8AYqPn4mV+zH0lMpuCkfuTf9a4wP4M7+Ai2p/FAh/J0RkUavj84aYWa2p6AQFJwH73lFoXlSSpTJFSSWS3WOZqzqTOxailTgPmr9eWxrFWI4mUpzKWhCdy2vk/KsATeIrnt+FSClJrMXmCCTRkAVVuT0i3B8HCVBcwmbM/MoUH8CbJ+MMlXIry8HJTMnpKpaCEn35pIBfVMlLFX8zCCZXCEgAqJWR+Zso/hlpASOrPzhlLQsA5bV597xUEuPu0By6Cl2LTJG8RCRBKpQFNohkA/sYUi4lZlbGPUyos9WLuwjkqALg/GNQdpURHZo9UvnEH6QtE2TXVP8wI3qFAt3hMLeKYYmqUVa4ueoFywg6YaeFP5h9YrCusa6JiNHZNnUNT7tLAHWBsRjctBUksNL/vb/SD8ZJq+YBT3Ovjq33pCbG8CKwVJPaYUu5PPSsUjt9govXNN+XlBEjEb9++tYCkElAcMRehFR84vwimWK38n+/OGawKpNMcSuOlmJ5bsxu/lDLh+PC0sT2nPfGbnNlJcjbzpzakRw5LbuHB36P05RJwTC8vJtUx2aF3CcapaS9WavUQWZlYnVOg8F6FdI6KhPjoJrRn1KJpbn8uscKfflFbn71i1KX+6xal6KHqV6Df6wdgMOVGzsLc9BsDAKZa3zAEAXJsOvlDbAiasZQrInkz6uX0J+cOl2UjZV6lU2Z6pOYZaTFsxDj2U/vGz6X2h9LwaZEtMuUlKRysN+ZPM1Me4aSmWigAABs9tT3wMsqVqQ+yrcg1dPjBtRQ1WxZjcIpS+0aVapJY79YknBBLOCXvDET1WBV1JeIrmVdS0i12fwd4SxlGipODBFj4OBBMrCAaffTvi7Cdodmo3Yt53i8oAqTlAuT+sFJszaRpZyG4Of8A85n+tcZJElqqI5mw/tGwxCgeEEvT1a26Zlbx8vVwzF40MUjDST+ZytQ5poSORyjrHRONxRCEqbDF+kAWfV4VBnr1IpLS+qlG/kDvE5HowqYoLxaxNUPZlppKT3e8fsvBnC8CiUgSpdQl3YgurUqI1JhlLc0jlcqdI6KvLBMRK7LCmzDawGwisYc0ejav8oOmztAA/OA0SFLJJs5FH0OxhY8jMJlyh1fn8o8WAk20+xF8oJSOmv8AeKps4KfKT4fpDNUKnYuxKw9BaKBzHxgsYVS6uKb2MCY3CqQz2NucDBnjJXMXy7nirMbB/GIlzpHhfaBaIuSJepO0cJURymLEIMLaFuJXNUw8P9SYrmYgCht1+AaL8TKZL3dSR5v8EmF+LDhicuoNyC5DNzDl+UChfyRXi0FYqq9GsW52HWJfhu26QoBqi9XDHrfxgXESUOCC7kZnvTZrBqNEpvEGOUEuWArVWj/dLw3rA9dksRhcxIVo5SoGzVYh77U84XIwXad6D2eb8tTS0ErxTMczmw2dum0ESuIJUnKz6U0OrBuUNkE4R5Quz2BN33oafXSLEIuSXZz90oIKXhU+0Q70rsDZoqWnKGZxQBjX4XjA+PFluCmFBdLh9OvUwTw2ac5BJqKcyNzyELZYUGYOmCvXZS6QASDyBcUfR4V8Dbvtqh2mU8dCbCcTmJSAkDnRJrb3q6COjbBFpvs7DywaqtWgggoAUQKM7ty0HKOjovFDxROXNzJFAwtyBp4w64Xhno9r9xr4tHR0N7K+gjEnMWNhX6fOKUSqXNa3j2OhWrNdHsvAJNyo9TBEnBIB9kcrk13JMeR0aKVGbYYmZl+UQM5yQ0eR0FugJHpnmn12iQmq1aOjok5OiiihOvg6AslKpyAVZilK2BLksS2bLmqz6aw4QafeseR0I5N8hUFFUiqbQwKqV/i0AdTM+hP9o6OgB9BQlJGg7qQFjFZTSlKNtHR0ZcmeD1BKWIA0fmHbxhtNkBY7QBpt8I6OjMwk4lhQk0+2gUCOjoVnNqKpHqUxLJHR0AQFxl0jmVf0pYf+wwLiP8s035uXpe1Y6Oit8BFxwAUQXoC4DMxOv3tBmKwqQFGoyhSaP7SgC96DSOjoVNiozUrDKnTnTlCkgEOSxJO4G32Y0nD+FCXLYsVE5lHm70P28dHQ2rNrCJuTspxpCABVgeru6qvzJjzDzipAVpWmxBYtHR0NzGy6ZchLVJ0+keYySQMwamn30jo6Jlax/oow6qUcV0JAp0jo6OilEE2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56" name="Picture 8" descr="http://t3.gstatic.com/images?q=tbn:ANd9GcRmRpVvDLWn3qhikhCcgIfWHHOWuadCgKSn4r9s-Lg6nj0K7LV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437112"/>
            <a:ext cx="3209925" cy="1428750"/>
          </a:xfrm>
          <a:prstGeom prst="rect">
            <a:avLst/>
          </a:prstGeom>
          <a:noFill/>
        </p:spPr>
      </p:pic>
      <p:pic>
        <p:nvPicPr>
          <p:cNvPr id="2060" name="Picture 12" descr="http://t1.gstatic.com/images?q=tbn:ANd9GcRID8Vf-rHW4BBMemxFdJVyB_pPPCFy1q76ABP5lTqzHaRD6By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4149080"/>
            <a:ext cx="2352675" cy="1943101"/>
          </a:xfrm>
          <a:prstGeom prst="rect">
            <a:avLst/>
          </a:prstGeom>
          <a:noFill/>
        </p:spPr>
      </p:pic>
      <p:pic>
        <p:nvPicPr>
          <p:cNvPr id="2062" name="Picture 14" descr="http://t0.gstatic.com/images?q=tbn:ANd9GcSYWxHpjWSpeEX7lOv79zjMoyo6Vw5y0Oru0IeJkl--0opK2Ev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4293096"/>
            <a:ext cx="2475359" cy="1656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39552" y="620689"/>
            <a:ext cx="8208912" cy="3744415"/>
          </a:xfrm>
        </p:spPr>
        <p:txBody>
          <a:bodyPr>
            <a:normAutofit/>
          </a:bodyPr>
          <a:lstStyle/>
          <a:p>
            <a:r>
              <a:rPr lang="es-MX" b="1" dirty="0"/>
              <a:t>Suelos</a:t>
            </a:r>
            <a:r>
              <a:rPr lang="es-MX" dirty="0"/>
              <a:t>: </a:t>
            </a:r>
            <a:r>
              <a:rPr lang="es-MX" dirty="0" smtClean="0"/>
              <a:t>Tipos, uso actual y uso potencial, drenaje, degradación: contaminación y/o erosión.</a:t>
            </a:r>
          </a:p>
          <a:p>
            <a:r>
              <a:rPr lang="es-MX" dirty="0" smtClean="0"/>
              <a:t>Identificación </a:t>
            </a:r>
            <a:r>
              <a:rPr lang="es-MX" dirty="0"/>
              <a:t>de las potencialidades </a:t>
            </a:r>
            <a:r>
              <a:rPr lang="es-MX" dirty="0" smtClean="0"/>
              <a:t>y limitaciones</a:t>
            </a:r>
            <a:r>
              <a:rPr lang="es-MX" dirty="0"/>
              <a:t>, considerando que esas informaciones son </a:t>
            </a:r>
            <a:r>
              <a:rPr lang="es-MX" dirty="0" smtClean="0"/>
              <a:t>imprescindibles para </a:t>
            </a:r>
            <a:r>
              <a:rPr lang="es-MX" dirty="0"/>
              <a:t>la formulación de los proyectos productivos agrícolas y propuestas </a:t>
            </a:r>
            <a:r>
              <a:rPr lang="es-MX" dirty="0" smtClean="0"/>
              <a:t>de recuperación </a:t>
            </a:r>
            <a:r>
              <a:rPr lang="es-MX" dirty="0"/>
              <a:t>y conservación de los suelos.</a:t>
            </a:r>
            <a:endParaRPr lang="es-ES" dirty="0"/>
          </a:p>
        </p:txBody>
      </p:sp>
      <p:pic>
        <p:nvPicPr>
          <p:cNvPr id="29698" name="Picture 2" descr="http://t2.gstatic.com/images?q=tbn:ANd9GcSEmvmWMroke3SeDkreij_kM_1eGLZYjsgYwn1yGEdsx9-hIaohR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920" y="4245817"/>
            <a:ext cx="1828800" cy="2495551"/>
          </a:xfrm>
          <a:prstGeom prst="rect">
            <a:avLst/>
          </a:prstGeom>
          <a:noFill/>
        </p:spPr>
      </p:pic>
      <p:pic>
        <p:nvPicPr>
          <p:cNvPr id="29700" name="Picture 4" descr="http://t1.gstatic.com/images?q=tbn:ANd9GcS0wOL8r-YSLM6QR3-lueqcDWgc_JOHheyci6hdqdEvGCnBFSZD2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5025" y="4221088"/>
            <a:ext cx="1937455" cy="2304256"/>
          </a:xfrm>
          <a:prstGeom prst="rect">
            <a:avLst/>
          </a:prstGeom>
          <a:noFill/>
        </p:spPr>
      </p:pic>
      <p:pic>
        <p:nvPicPr>
          <p:cNvPr id="29702" name="Picture 6" descr="http://t0.gstatic.com/images?q=tbn:ANd9GcTEjGBuArz7mMifeoup74WpM4wTa2UOpSXXhjWfgmLG_0AbCXocq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4653136"/>
            <a:ext cx="2088232" cy="1384589"/>
          </a:xfrm>
          <a:prstGeom prst="rect">
            <a:avLst/>
          </a:prstGeom>
          <a:noFill/>
        </p:spPr>
      </p:pic>
      <p:pic>
        <p:nvPicPr>
          <p:cNvPr id="29703" name="Picture 7" descr="C:\Documents and Settings\FREDY CRUZ\Mis documentos\Mis imágenes\telefono\DSC000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4509120"/>
            <a:ext cx="2016224" cy="1512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23528" y="476673"/>
            <a:ext cx="8424936" cy="3168352"/>
          </a:xfrm>
        </p:spPr>
        <p:txBody>
          <a:bodyPr>
            <a:normAutofit/>
          </a:bodyPr>
          <a:lstStyle/>
          <a:p>
            <a:r>
              <a:rPr lang="es-MX" b="1" dirty="0"/>
              <a:t>Flora y Fauna predominantes: </a:t>
            </a:r>
            <a:r>
              <a:rPr lang="es-MX" dirty="0"/>
              <a:t>presentación de la cobertura </a:t>
            </a:r>
            <a:r>
              <a:rPr lang="es-MX" dirty="0" smtClean="0"/>
              <a:t>vegetal predominante</a:t>
            </a:r>
            <a:r>
              <a:rPr lang="es-MX" dirty="0"/>
              <a:t>, teniendo como referencia la clasificación más usual </a:t>
            </a:r>
            <a:r>
              <a:rPr lang="es-MX" dirty="0" smtClean="0"/>
              <a:t>en el </a:t>
            </a:r>
            <a:r>
              <a:rPr lang="es-MX" dirty="0"/>
              <a:t>país</a:t>
            </a:r>
            <a:r>
              <a:rPr lang="es-MX" dirty="0" smtClean="0"/>
              <a:t>.</a:t>
            </a:r>
          </a:p>
          <a:p>
            <a:r>
              <a:rPr lang="es-MX" dirty="0" smtClean="0"/>
              <a:t>Indicación </a:t>
            </a:r>
            <a:r>
              <a:rPr lang="es-MX" dirty="0"/>
              <a:t>de las áreas ocupadas por las diferentes </a:t>
            </a:r>
            <a:r>
              <a:rPr lang="es-MX" dirty="0" smtClean="0"/>
              <a:t>especies, caracterizando </a:t>
            </a:r>
            <a:r>
              <a:rPr lang="es-MX" dirty="0"/>
              <a:t>y cuantificando áreas de reforestación y el grado de </a:t>
            </a:r>
            <a:r>
              <a:rPr lang="es-MX" dirty="0" smtClean="0"/>
              <a:t>deterioro debido </a:t>
            </a:r>
            <a:r>
              <a:rPr lang="es-MX" dirty="0"/>
              <a:t>a la acción del hombre. Identificación de las especies de </a:t>
            </a:r>
            <a:r>
              <a:rPr lang="es-MX" dirty="0" smtClean="0"/>
              <a:t>animales más </a:t>
            </a:r>
            <a:r>
              <a:rPr lang="es-MX" dirty="0"/>
              <a:t>recurrentes y el riesgo de extinción.</a:t>
            </a:r>
            <a:endParaRPr lang="es-ES" dirty="0"/>
          </a:p>
        </p:txBody>
      </p:sp>
      <p:pic>
        <p:nvPicPr>
          <p:cNvPr id="6146" name="Picture 2" descr="C:\Documents and Settings\FREDY CRUZ\Mis documentos\Mis imágenes\laguna jocotal\DSC076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05064"/>
            <a:ext cx="3631332" cy="2420888"/>
          </a:xfrm>
          <a:prstGeom prst="rect">
            <a:avLst/>
          </a:prstGeom>
          <a:noFill/>
        </p:spPr>
      </p:pic>
      <p:pic>
        <p:nvPicPr>
          <p:cNvPr id="6148" name="Picture 4" descr="http://t2.gstatic.com/images?q=tbn:ANd9GcTHy3rWIhnWralk8wvveRhhNL6P0UBHsPwWB5uIocdbHFLYBYYKP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077072"/>
            <a:ext cx="3024336" cy="24002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39552" y="476673"/>
            <a:ext cx="8208912" cy="3384376"/>
          </a:xfrm>
        </p:spPr>
        <p:txBody>
          <a:bodyPr>
            <a:normAutofit fontScale="92500"/>
          </a:bodyPr>
          <a:lstStyle/>
          <a:p>
            <a:r>
              <a:rPr lang="es-MX" sz="2800" b="1" dirty="0"/>
              <a:t>Recursos Hídricos</a:t>
            </a:r>
            <a:r>
              <a:rPr lang="es-MX" sz="2800" dirty="0"/>
              <a:t>: la cartografía y descripción de las aguas </a:t>
            </a:r>
            <a:r>
              <a:rPr lang="es-MX" sz="2800" dirty="0" smtClean="0"/>
              <a:t>superficiales, de </a:t>
            </a:r>
            <a:r>
              <a:rPr lang="es-MX" sz="2800" dirty="0"/>
              <a:t>las cuencas y micro-cuencas hidrográficas, disponibilidad y calidad de </a:t>
            </a:r>
            <a:r>
              <a:rPr lang="es-MX" sz="2800" dirty="0" smtClean="0"/>
              <a:t>las aguas </a:t>
            </a:r>
            <a:r>
              <a:rPr lang="es-MX" sz="2800" dirty="0"/>
              <a:t>superficiales y subterráneas y su vulnerabilidad a la contaminación.</a:t>
            </a:r>
          </a:p>
          <a:p>
            <a:r>
              <a:rPr lang="es-MX" sz="2800" dirty="0"/>
              <a:t>El uso actual, limitaciones y potencialidades (consumo humano y </a:t>
            </a:r>
            <a:r>
              <a:rPr lang="es-MX" sz="2800" dirty="0" smtClean="0"/>
              <a:t>animal, </a:t>
            </a:r>
            <a:r>
              <a:rPr lang="es-ES" sz="2800" dirty="0" smtClean="0"/>
              <a:t>riego</a:t>
            </a:r>
            <a:r>
              <a:rPr lang="es-ES" sz="2800" dirty="0"/>
              <a:t>, piscicultura, etc.).</a:t>
            </a: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269094"/>
            <a:ext cx="2412266" cy="1608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4347604"/>
            <a:ext cx="2304256" cy="1536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 descr="http://t2.gstatic.com/images?q=tbn:ANd9GcRiHIFzGSQRtNALH5dGSjJI7_hj4oLryS4sR_WFYEVNrjwbwpc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4365104"/>
            <a:ext cx="2026852" cy="15181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51520" y="404665"/>
            <a:ext cx="8568952" cy="3384375"/>
          </a:xfrm>
        </p:spPr>
        <p:txBody>
          <a:bodyPr>
            <a:normAutofit/>
          </a:bodyPr>
          <a:lstStyle/>
          <a:p>
            <a:r>
              <a:rPr lang="es-MX" b="1" dirty="0"/>
              <a:t>Recursos Minerales: </a:t>
            </a:r>
            <a:r>
              <a:rPr lang="es-MX" dirty="0"/>
              <a:t>descripción de las unidades </a:t>
            </a:r>
            <a:r>
              <a:rPr lang="es-MX" dirty="0" smtClean="0"/>
              <a:t>geomorfológicas predominantes</a:t>
            </a:r>
            <a:r>
              <a:rPr lang="es-MX" dirty="0"/>
              <a:t>, con énfasis en el hallazgo de recursos minerales </a:t>
            </a:r>
            <a:r>
              <a:rPr lang="es-MX" dirty="0" smtClean="0"/>
              <a:t>con potencial </a:t>
            </a:r>
            <a:r>
              <a:rPr lang="es-MX" dirty="0"/>
              <a:t>para explotación económica y su uso actual en el territorio.</a:t>
            </a:r>
          </a:p>
          <a:p>
            <a:r>
              <a:rPr lang="es-MX" dirty="0"/>
              <a:t>Relato de experiencias de explotación de los recursos minerales (</a:t>
            </a:r>
            <a:r>
              <a:rPr lang="es-MX" dirty="0" smtClean="0"/>
              <a:t>pedreras, </a:t>
            </a:r>
            <a:r>
              <a:rPr lang="es-ES" dirty="0" smtClean="0"/>
              <a:t>alfarería</a:t>
            </a:r>
            <a:r>
              <a:rPr lang="es-ES" dirty="0"/>
              <a:t>, </a:t>
            </a:r>
            <a:r>
              <a:rPr lang="es-ES" dirty="0" smtClean="0"/>
              <a:t>cerámicas</a:t>
            </a:r>
            <a:r>
              <a:rPr lang="es-ES" dirty="0"/>
              <a:t>, etc.).</a:t>
            </a:r>
          </a:p>
        </p:txBody>
      </p:sp>
      <p:pic>
        <p:nvPicPr>
          <p:cNvPr id="53252" name="Picture 4" descr="http://t1.gstatic.com/images?q=tbn:ANd9GcRgoSueoFDNkK2l6mbPJq5Mle2SkUiwDFzc0nzDhmckAxR3Ki4xf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77072"/>
            <a:ext cx="2476500" cy="1847851"/>
          </a:xfrm>
          <a:prstGeom prst="rect">
            <a:avLst/>
          </a:prstGeom>
          <a:noFill/>
        </p:spPr>
      </p:pic>
      <p:pic>
        <p:nvPicPr>
          <p:cNvPr id="53254" name="Picture 6" descr="http://t1.gstatic.com/images?q=tbn:ANd9GcS5_x0TxuO_MmcJwsZvy-gLVZzle2JuMUVT-UFKKj0KSzWbbL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4077072"/>
            <a:ext cx="2438400" cy="1790701"/>
          </a:xfrm>
          <a:prstGeom prst="rect">
            <a:avLst/>
          </a:prstGeom>
          <a:noFill/>
        </p:spPr>
      </p:pic>
      <p:pic>
        <p:nvPicPr>
          <p:cNvPr id="53256" name="Picture 8" descr="http://t1.gstatic.com/images?q=tbn:ANd9GcQx8UiW-FXmKo9rMYtmylUvtZaBLzOwkFE8FRvtXUNiHdrsQFj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4005064"/>
            <a:ext cx="2466975" cy="1847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51520" y="692696"/>
            <a:ext cx="8373616" cy="2908920"/>
          </a:xfrm>
        </p:spPr>
        <p:txBody>
          <a:bodyPr>
            <a:normAutofit/>
          </a:bodyPr>
          <a:lstStyle/>
          <a:p>
            <a:r>
              <a:rPr lang="es-MX" b="1" dirty="0"/>
              <a:t>Pasivo Ambiental: </a:t>
            </a:r>
            <a:r>
              <a:rPr lang="es-MX" dirty="0"/>
              <a:t>descripción de los problemas identificados </a:t>
            </a:r>
            <a:r>
              <a:rPr lang="es-MX" dirty="0" smtClean="0"/>
              <a:t>por observación </a:t>
            </a:r>
            <a:r>
              <a:rPr lang="es-MX" dirty="0"/>
              <a:t>o por las instituciones ambientales, población y </a:t>
            </a:r>
            <a:r>
              <a:rPr lang="es-MX" dirty="0" smtClean="0"/>
              <a:t>técnicos locales </a:t>
            </a:r>
            <a:r>
              <a:rPr lang="es-MX" dirty="0"/>
              <a:t>y análisis de las causas más significativas para sostener la </a:t>
            </a:r>
            <a:r>
              <a:rPr lang="es-MX" dirty="0" smtClean="0"/>
              <a:t>definición de </a:t>
            </a:r>
            <a:r>
              <a:rPr lang="es-MX" dirty="0"/>
              <a:t>acciones adecuadas para resolverlos</a:t>
            </a:r>
            <a:r>
              <a:rPr lang="es-MX" dirty="0" smtClean="0"/>
              <a:t>.</a:t>
            </a:r>
            <a:endParaRPr lang="es-MX" dirty="0"/>
          </a:p>
        </p:txBody>
      </p:sp>
      <p:pic>
        <p:nvPicPr>
          <p:cNvPr id="52226" name="Picture 2" descr="http://t0.gstatic.com/images?q=tbn:ANd9GcQHHR676Ewj1fISWDR8CbMgnvmqdTPFnBB565kVUoT1QOFNjQ71"/>
          <p:cNvPicPr>
            <a:picLocks noChangeAspect="1" noChangeArrowheads="1"/>
          </p:cNvPicPr>
          <p:nvPr/>
        </p:nvPicPr>
        <p:blipFill>
          <a:blip r:embed="rId2" cstate="print"/>
          <a:srcRect b="14269"/>
          <a:stretch>
            <a:fillRect/>
          </a:stretch>
        </p:blipFill>
        <p:spPr bwMode="auto">
          <a:xfrm>
            <a:off x="1331640" y="3573016"/>
            <a:ext cx="2691245" cy="1728192"/>
          </a:xfrm>
          <a:prstGeom prst="rect">
            <a:avLst/>
          </a:prstGeom>
          <a:noFill/>
        </p:spPr>
      </p:pic>
      <p:pic>
        <p:nvPicPr>
          <p:cNvPr id="52228" name="Picture 4" descr="http://t1.gstatic.com/images?q=tbn:ANd9GcTBwcMMNxgmSpA0FmLvW4FStt_-5XYbhlLmP0yN7EELcUSSLS2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573016"/>
            <a:ext cx="2609850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23728" y="116632"/>
            <a:ext cx="3816424" cy="459432"/>
          </a:xfrm>
        </p:spPr>
        <p:txBody>
          <a:bodyPr>
            <a:normAutofit fontScale="90000"/>
          </a:bodyPr>
          <a:lstStyle/>
          <a:p>
            <a:r>
              <a:rPr lang="es-ES" sz="3200" b="1" dirty="0" smtClean="0"/>
              <a:t>4. Demografía</a:t>
            </a:r>
            <a:endParaRPr lang="es-ES" sz="32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95536" y="620688"/>
            <a:ext cx="8208912" cy="3960440"/>
          </a:xfrm>
        </p:spPr>
        <p:txBody>
          <a:bodyPr>
            <a:noAutofit/>
          </a:bodyPr>
          <a:lstStyle/>
          <a:p>
            <a:r>
              <a:rPr lang="es-MX" dirty="0"/>
              <a:t>Caracterización y análisis de la distribución y evolución de la población (</a:t>
            </a:r>
            <a:r>
              <a:rPr lang="es-MX" dirty="0" smtClean="0"/>
              <a:t>tasas de </a:t>
            </a:r>
            <a:r>
              <a:rPr lang="es-MX" dirty="0"/>
              <a:t>crecimiento) en los últimos años</a:t>
            </a:r>
            <a:r>
              <a:rPr lang="es-MX" dirty="0" smtClean="0"/>
              <a:t>.</a:t>
            </a:r>
          </a:p>
          <a:p>
            <a:r>
              <a:rPr lang="es-MX" dirty="0" smtClean="0"/>
              <a:t>Datos </a:t>
            </a:r>
            <a:r>
              <a:rPr lang="es-MX" dirty="0"/>
              <a:t>actuales de las poblaciones </a:t>
            </a:r>
            <a:r>
              <a:rPr lang="es-MX" dirty="0" smtClean="0"/>
              <a:t>rurales y </a:t>
            </a:r>
            <a:r>
              <a:rPr lang="es-MX" dirty="0"/>
              <a:t>urbanas, por edad, género y totales</a:t>
            </a:r>
            <a:r>
              <a:rPr lang="es-MX" dirty="0" smtClean="0"/>
              <a:t>.</a:t>
            </a:r>
          </a:p>
          <a:p>
            <a:r>
              <a:rPr lang="es-MX" dirty="0" smtClean="0"/>
              <a:t>Es </a:t>
            </a:r>
            <a:r>
              <a:rPr lang="es-MX" dirty="0"/>
              <a:t>importante la estratificación </a:t>
            </a:r>
            <a:r>
              <a:rPr lang="es-MX" dirty="0" smtClean="0"/>
              <a:t>por rango </a:t>
            </a:r>
            <a:r>
              <a:rPr lang="es-MX" dirty="0"/>
              <a:t>etario que pueda permitir un análisis comparado de los grupos etarios </a:t>
            </a:r>
            <a:r>
              <a:rPr lang="es-MX" dirty="0" smtClean="0"/>
              <a:t>de educación </a:t>
            </a:r>
            <a:r>
              <a:rPr lang="es-MX" dirty="0"/>
              <a:t>(población en edad escolar), jóvenes, ancianos y de salud </a:t>
            </a:r>
            <a:r>
              <a:rPr lang="es-MX" dirty="0" smtClean="0"/>
              <a:t> (vacunación de </a:t>
            </a:r>
            <a:r>
              <a:rPr lang="es-MX" dirty="0"/>
              <a:t>niños, natalidad, mortalidad, etc.).</a:t>
            </a:r>
            <a:endParaRPr lang="es-ES" dirty="0"/>
          </a:p>
        </p:txBody>
      </p:sp>
      <p:pic>
        <p:nvPicPr>
          <p:cNvPr id="51202" name="Picture 2" descr="http://t2.gstatic.com/images?q=tbn:ANd9GcRoOqHwATt3wMUPW6KpoqCP8HsMGdaFRIzR7Yox0qVUWXylrn5w3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854276"/>
            <a:ext cx="2619375" cy="1743076"/>
          </a:xfrm>
          <a:prstGeom prst="rect">
            <a:avLst/>
          </a:prstGeom>
          <a:noFill/>
        </p:spPr>
      </p:pic>
      <p:pic>
        <p:nvPicPr>
          <p:cNvPr id="51204" name="Picture 4" descr="http://t3.gstatic.com/images?q=tbn:ANd9GcRqnUnfo7m9vsn4_zL-EyJBFahq-FZMuU84R_yrY3LJZI50hXv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39" y="4869160"/>
            <a:ext cx="2490901" cy="1656184"/>
          </a:xfrm>
          <a:prstGeom prst="rect">
            <a:avLst/>
          </a:prstGeom>
          <a:noFill/>
        </p:spPr>
      </p:pic>
      <p:pic>
        <p:nvPicPr>
          <p:cNvPr id="51206" name="Picture 6" descr="http://t1.gstatic.com/images?q=tbn:ANd9GcTRfGfwW9HmMuCCaBRPXuBuMtM86IefyszjC2cWdn9y3aodpKT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4769692"/>
            <a:ext cx="2314575" cy="1971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5736" y="260648"/>
            <a:ext cx="4824536" cy="792088"/>
          </a:xfrm>
        </p:spPr>
        <p:txBody>
          <a:bodyPr>
            <a:normAutofit/>
          </a:bodyPr>
          <a:lstStyle/>
          <a:p>
            <a:r>
              <a:rPr lang="es-ES" sz="3600" dirty="0" smtClean="0"/>
              <a:t>5. Organización Social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23528" y="1556792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s-MX" dirty="0"/>
              <a:t>Descripción y análisis de las formas representativas de organizaciones </a:t>
            </a:r>
            <a:r>
              <a:rPr lang="es-MX" dirty="0" smtClean="0"/>
              <a:t>sociales formales </a:t>
            </a:r>
            <a:r>
              <a:rPr lang="es-MX" dirty="0"/>
              <a:t>e informales de la población en el territorio: </a:t>
            </a:r>
            <a:endParaRPr lang="es-MX" dirty="0" smtClean="0"/>
          </a:p>
          <a:p>
            <a:r>
              <a:rPr lang="es-MX" dirty="0" smtClean="0"/>
              <a:t>consejos</a:t>
            </a:r>
            <a:r>
              <a:rPr lang="es-MX" dirty="0"/>
              <a:t>, </a:t>
            </a:r>
            <a:r>
              <a:rPr lang="es-MX" dirty="0" smtClean="0"/>
              <a:t>gremios, </a:t>
            </a:r>
            <a:r>
              <a:rPr lang="es-ES" dirty="0" smtClean="0"/>
              <a:t>cooperativas</a:t>
            </a:r>
            <a:r>
              <a:rPr lang="es-ES" dirty="0"/>
              <a:t>, comisiones o comités formalizados, las organizaciones </a:t>
            </a:r>
            <a:r>
              <a:rPr lang="es-ES" dirty="0" smtClean="0"/>
              <a:t>asociativas,</a:t>
            </a:r>
            <a:r>
              <a:rPr lang="es-MX" dirty="0" smtClean="0"/>
              <a:t> </a:t>
            </a:r>
            <a:r>
              <a:rPr lang="es-MX" dirty="0"/>
              <a:t>asociación de mujeres y de </a:t>
            </a:r>
            <a:r>
              <a:rPr lang="es-MX" dirty="0" smtClean="0"/>
              <a:t>jóvenes;</a:t>
            </a:r>
          </a:p>
          <a:p>
            <a:r>
              <a:rPr lang="es-MX" dirty="0" smtClean="0"/>
              <a:t>las </a:t>
            </a:r>
            <a:r>
              <a:rPr lang="es-MX" dirty="0"/>
              <a:t>formas de </a:t>
            </a:r>
            <a:r>
              <a:rPr lang="es-MX" dirty="0" smtClean="0"/>
              <a:t>organización vinculadas </a:t>
            </a:r>
            <a:r>
              <a:rPr lang="es-MX" dirty="0"/>
              <a:t>a procesos productivos y de comercialización, abastecimiento </a:t>
            </a:r>
            <a:r>
              <a:rPr lang="es-MX" dirty="0" smtClean="0"/>
              <a:t>y transformación</a:t>
            </a:r>
            <a:r>
              <a:rPr lang="es-MX" dirty="0"/>
              <a:t>. </a:t>
            </a:r>
            <a:endParaRPr lang="es-MX" dirty="0" smtClean="0"/>
          </a:p>
          <a:p>
            <a:r>
              <a:rPr lang="es-MX" dirty="0" smtClean="0"/>
              <a:t>La </a:t>
            </a:r>
            <a:r>
              <a:rPr lang="es-MX" dirty="0"/>
              <a:t>participación de las mujeres y jóvenes en los </a:t>
            </a:r>
            <a:r>
              <a:rPr lang="es-MX" dirty="0" smtClean="0"/>
              <a:t>procesos </a:t>
            </a:r>
            <a:r>
              <a:rPr lang="es-ES" dirty="0" smtClean="0"/>
              <a:t>decisorios.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11760" y="332656"/>
            <a:ext cx="4968552" cy="720080"/>
          </a:xfrm>
        </p:spPr>
        <p:txBody>
          <a:bodyPr>
            <a:normAutofit fontScale="90000"/>
          </a:bodyPr>
          <a:lstStyle/>
          <a:p>
            <a:r>
              <a:rPr lang="es-ES" sz="3600" b="1" dirty="0" smtClean="0"/>
              <a:t>6. Estructura Agraria</a:t>
            </a:r>
            <a:endParaRPr lang="es-ES" sz="3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23528" y="1628800"/>
            <a:ext cx="8424936" cy="4464496"/>
          </a:xfrm>
        </p:spPr>
        <p:txBody>
          <a:bodyPr>
            <a:normAutofit/>
          </a:bodyPr>
          <a:lstStyle/>
          <a:p>
            <a:r>
              <a:rPr lang="es-MX" i="1" dirty="0" smtClean="0"/>
              <a:t>La </a:t>
            </a:r>
            <a:r>
              <a:rPr lang="es-MX" i="1" dirty="0"/>
              <a:t>participación de la agricultura familiar campesina en el conjunto de </a:t>
            </a:r>
            <a:r>
              <a:rPr lang="es-MX" i="1" dirty="0" smtClean="0"/>
              <a:t>los </a:t>
            </a:r>
            <a:r>
              <a:rPr lang="es-MX" dirty="0" smtClean="0"/>
              <a:t>establecimientos </a:t>
            </a:r>
            <a:r>
              <a:rPr lang="es-MX" dirty="0"/>
              <a:t>rurales. </a:t>
            </a:r>
            <a:endParaRPr lang="es-MX" dirty="0" smtClean="0"/>
          </a:p>
          <a:p>
            <a:r>
              <a:rPr lang="es-MX" dirty="0" smtClean="0"/>
              <a:t>Los </a:t>
            </a:r>
            <a:r>
              <a:rPr lang="es-MX" dirty="0"/>
              <a:t>asentamientos humanos (colonización o </a:t>
            </a:r>
            <a:r>
              <a:rPr lang="es-MX" dirty="0" smtClean="0"/>
              <a:t>reforma agraria</a:t>
            </a:r>
            <a:r>
              <a:rPr lang="es-MX" dirty="0"/>
              <a:t>) y su situación actual en términos de calidad de vida. </a:t>
            </a:r>
            <a:endParaRPr lang="es-MX" dirty="0" smtClean="0"/>
          </a:p>
          <a:p>
            <a:r>
              <a:rPr lang="es-MX" dirty="0" smtClean="0"/>
              <a:t>Identificación de movimientos </a:t>
            </a:r>
            <a:r>
              <a:rPr lang="es-MX" dirty="0"/>
              <a:t>de trabajadores sin tierra</a:t>
            </a:r>
            <a:r>
              <a:rPr lang="es-MX" dirty="0" smtClean="0"/>
              <a:t>.</a:t>
            </a:r>
          </a:p>
          <a:p>
            <a:r>
              <a:rPr lang="es-MX" dirty="0" smtClean="0"/>
              <a:t> </a:t>
            </a:r>
            <a:r>
              <a:rPr lang="es-MX" dirty="0"/>
              <a:t>Relato de ocurrencia de conflictos </a:t>
            </a:r>
            <a:r>
              <a:rPr lang="es-MX" dirty="0" smtClean="0"/>
              <a:t>por </a:t>
            </a:r>
            <a:r>
              <a:rPr lang="es-ES" dirty="0" smtClean="0"/>
              <a:t>tierra </a:t>
            </a:r>
            <a:r>
              <a:rPr lang="es-ES" dirty="0"/>
              <a:t>en la región.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7704" y="44624"/>
            <a:ext cx="5184576" cy="648072"/>
          </a:xfrm>
        </p:spPr>
        <p:txBody>
          <a:bodyPr>
            <a:normAutofit fontScale="90000"/>
          </a:bodyPr>
          <a:lstStyle/>
          <a:p>
            <a:r>
              <a:rPr lang="es-ES" sz="3200" b="1" dirty="0" smtClean="0"/>
              <a:t>7. Aspectos Económicos</a:t>
            </a:r>
            <a:endParaRPr lang="es-ES" sz="32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95536" y="908720"/>
            <a:ext cx="8208912" cy="3888432"/>
          </a:xfrm>
        </p:spPr>
        <p:txBody>
          <a:bodyPr>
            <a:normAutofit fontScale="92500" lnSpcReduction="10000"/>
          </a:bodyPr>
          <a:lstStyle/>
          <a:p>
            <a:r>
              <a:rPr lang="es-MX" dirty="0" smtClean="0"/>
              <a:t>Producción Agrícola</a:t>
            </a:r>
          </a:p>
          <a:p>
            <a:r>
              <a:rPr lang="es-MX" dirty="0" smtClean="0"/>
              <a:t>Producción </a:t>
            </a:r>
            <a:r>
              <a:rPr lang="es-MX" dirty="0"/>
              <a:t>Pecuaria: </a:t>
            </a:r>
            <a:endParaRPr lang="es-MX" dirty="0" smtClean="0"/>
          </a:p>
          <a:p>
            <a:r>
              <a:rPr lang="es-MX" dirty="0" smtClean="0"/>
              <a:t>Extractivismo</a:t>
            </a:r>
          </a:p>
          <a:p>
            <a:r>
              <a:rPr lang="es-MX" dirty="0" smtClean="0"/>
              <a:t>Producción Pesquera</a:t>
            </a:r>
          </a:p>
          <a:p>
            <a:r>
              <a:rPr lang="es-MX" dirty="0" smtClean="0"/>
              <a:t> </a:t>
            </a:r>
            <a:r>
              <a:rPr lang="es-MX" dirty="0"/>
              <a:t>Procesamiento de la producción: </a:t>
            </a:r>
            <a:endParaRPr lang="es-MX" dirty="0" smtClean="0"/>
          </a:p>
          <a:p>
            <a:r>
              <a:rPr lang="es-MX" dirty="0" smtClean="0"/>
              <a:t>Actividades </a:t>
            </a:r>
            <a:r>
              <a:rPr lang="es-MX" dirty="0"/>
              <a:t>no-agrícolas: descripción y análisis </a:t>
            </a:r>
            <a:r>
              <a:rPr lang="es-MX" dirty="0" smtClean="0"/>
              <a:t>de : artesanía, cerámica, </a:t>
            </a:r>
            <a:r>
              <a:rPr lang="es-MX" dirty="0"/>
              <a:t>carpintería, serrería, turismo, servicios ambientales, minería </a:t>
            </a:r>
            <a:r>
              <a:rPr lang="es-MX" dirty="0" smtClean="0"/>
              <a:t>etc. que </a:t>
            </a:r>
            <a:r>
              <a:rPr lang="es-MX" dirty="0"/>
              <a:t>contribuyen al incremento de ingresos y a la generación de empleo.</a:t>
            </a:r>
          </a:p>
          <a:p>
            <a:r>
              <a:rPr lang="es-MX" dirty="0"/>
              <a:t>Identificación del potencial y las limitaciones y sus impactos ambientales.</a:t>
            </a:r>
            <a:endParaRPr lang="es-ES" dirty="0"/>
          </a:p>
        </p:txBody>
      </p:sp>
      <p:pic>
        <p:nvPicPr>
          <p:cNvPr id="48130" name="Picture 2" descr="http://t1.gstatic.com/images?q=tbn:ANd9GcSXIJ_BTp6cMZ3SD2_dYz_fqUAmYHBt8ykG8VivpAJKggvoCCk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947334"/>
            <a:ext cx="1343794" cy="1794034"/>
          </a:xfrm>
          <a:prstGeom prst="rect">
            <a:avLst/>
          </a:prstGeom>
          <a:noFill/>
        </p:spPr>
      </p:pic>
      <p:pic>
        <p:nvPicPr>
          <p:cNvPr id="48131" name="Picture 3" descr="C:\Documents and Settings\FREDY CRUZ\Mis documentos\Mis imágenes\telefono\DSC000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5154586"/>
            <a:ext cx="1923688" cy="1442766"/>
          </a:xfrm>
          <a:prstGeom prst="rect">
            <a:avLst/>
          </a:prstGeom>
          <a:noFill/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5046574"/>
            <a:ext cx="2067704" cy="1550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4" name="Picture 6" descr="http://t2.gstatic.com/images?q=tbn:ANd9GcSD21SMBXZwbfSTvM1wGsEsRHPG1XlXF3q2uXM22AJeUb5O5DYSk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4935809"/>
            <a:ext cx="2647950" cy="1733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59632" y="0"/>
            <a:ext cx="6624736" cy="980728"/>
          </a:xfrm>
        </p:spPr>
        <p:txBody>
          <a:bodyPr>
            <a:normAutofit fontScale="90000"/>
          </a:bodyPr>
          <a:lstStyle/>
          <a:p>
            <a:pPr algn="ctr"/>
            <a:r>
              <a:rPr lang="es-MX" sz="3200" b="1" dirty="0" smtClean="0"/>
              <a:t>8. Servicios </a:t>
            </a:r>
            <a:r>
              <a:rPr lang="es-MX" sz="3200" b="1" dirty="0"/>
              <a:t>de Apoyo a la Producción</a:t>
            </a:r>
            <a:endParaRPr lang="es-ES" sz="32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0" y="980728"/>
            <a:ext cx="8820472" cy="3744416"/>
          </a:xfrm>
        </p:spPr>
        <p:txBody>
          <a:bodyPr>
            <a:noAutofit/>
          </a:bodyPr>
          <a:lstStyle/>
          <a:p>
            <a:r>
              <a:rPr lang="es-MX" sz="2000" b="1" dirty="0"/>
              <a:t>Asistencia Técnica y Capacitación: </a:t>
            </a:r>
            <a:endParaRPr lang="es-MX" sz="2000" b="1" dirty="0" smtClean="0"/>
          </a:p>
          <a:p>
            <a:pPr lvl="1"/>
            <a:r>
              <a:rPr lang="es-MX" sz="2000" dirty="0" smtClean="0"/>
              <a:t>Registro </a:t>
            </a:r>
            <a:r>
              <a:rPr lang="es-MX" sz="2000" dirty="0"/>
              <a:t>y análisis de las entidades públicas y privadas </a:t>
            </a:r>
            <a:r>
              <a:rPr lang="es-MX" sz="2000" dirty="0" smtClean="0"/>
              <a:t>que prestan </a:t>
            </a:r>
            <a:r>
              <a:rPr lang="es-MX" sz="2000" dirty="0"/>
              <a:t>servicios de asistencia técnica y extensión rural en el territorio.</a:t>
            </a:r>
          </a:p>
          <a:p>
            <a:pPr lvl="1"/>
            <a:r>
              <a:rPr lang="es-MX" sz="2000" dirty="0"/>
              <a:t>Identificación de las buenas prácticas y las debilidades.</a:t>
            </a:r>
          </a:p>
          <a:p>
            <a:pPr lvl="1"/>
            <a:r>
              <a:rPr lang="es-MX" sz="2000" dirty="0"/>
              <a:t>Análisis (tipos, calidad y resultados) de los programas de capacitación:</a:t>
            </a:r>
          </a:p>
          <a:p>
            <a:r>
              <a:rPr lang="es-MX" sz="2000" b="1" dirty="0" smtClean="0"/>
              <a:t>Crédito:</a:t>
            </a:r>
          </a:p>
          <a:p>
            <a:pPr lvl="1"/>
            <a:r>
              <a:rPr lang="es-MX" sz="2000" b="1" dirty="0" smtClean="0"/>
              <a:t> </a:t>
            </a:r>
            <a:r>
              <a:rPr lang="es-MX" sz="2000" dirty="0"/>
              <a:t>análisis de los datos cuantitativos de los diversos tipos </a:t>
            </a:r>
            <a:r>
              <a:rPr lang="es-MX" sz="2000" dirty="0" smtClean="0"/>
              <a:t>de créditos </a:t>
            </a:r>
            <a:r>
              <a:rPr lang="es-MX" sz="2000" dirty="0"/>
              <a:t>ofrecidos o recibidos por productores rurales</a:t>
            </a:r>
            <a:r>
              <a:rPr lang="es-MX" sz="2000" dirty="0" smtClean="0"/>
              <a:t>.</a:t>
            </a:r>
          </a:p>
          <a:p>
            <a:pPr lvl="1"/>
            <a:r>
              <a:rPr lang="es-MX" sz="2000" dirty="0" smtClean="0"/>
              <a:t>Descripción </a:t>
            </a:r>
            <a:r>
              <a:rPr lang="es-MX" sz="2000" dirty="0"/>
              <a:t>de </a:t>
            </a:r>
            <a:r>
              <a:rPr lang="es-MX" sz="2000" dirty="0" smtClean="0"/>
              <a:t>la red </a:t>
            </a:r>
            <a:r>
              <a:rPr lang="es-MX" sz="2000" dirty="0"/>
              <a:t>de agencias bancarias y cooperativas de crédito y el nivel de </a:t>
            </a:r>
            <a:r>
              <a:rPr lang="es-MX" sz="2000" dirty="0" smtClean="0"/>
              <a:t>acceso de </a:t>
            </a:r>
            <a:r>
              <a:rPr lang="es-MX" sz="2000" dirty="0"/>
              <a:t>productores rurales. </a:t>
            </a:r>
            <a:endParaRPr lang="es-ES" sz="2000" dirty="0"/>
          </a:p>
        </p:txBody>
      </p:sp>
      <p:pic>
        <p:nvPicPr>
          <p:cNvPr id="56324" name="Picture 4" descr="http://t2.gstatic.com/images?q=tbn:ANd9GcRTpK4kLsGvR1nmB6XJm118ZPyxeTpmaP2UmxsJhE_KblOMbHt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888184"/>
            <a:ext cx="2571750" cy="1781176"/>
          </a:xfrm>
          <a:prstGeom prst="rect">
            <a:avLst/>
          </a:prstGeom>
          <a:noFill/>
        </p:spPr>
      </p:pic>
      <p:pic>
        <p:nvPicPr>
          <p:cNvPr id="56326" name="Picture 6" descr="http://t3.gstatic.com/images?q=tbn:ANd9GcSVsYjuTS9pfxAbMMcvMmA6uWeqf241M7-b6Av0w60XcI8mAcXz-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4856734"/>
            <a:ext cx="1725935" cy="1812626"/>
          </a:xfrm>
          <a:prstGeom prst="rect">
            <a:avLst/>
          </a:prstGeom>
          <a:noFill/>
        </p:spPr>
      </p:pic>
      <p:pic>
        <p:nvPicPr>
          <p:cNvPr id="56328" name="Picture 8" descr="http://t0.gstatic.com/images?q=tbn:ANd9GcSdeTK-VDxRZHEp9qpcq_eS5zscdgSRk4FW0hwqc02Xq2kXAmp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70215" y="4888184"/>
            <a:ext cx="2562225" cy="1781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332656"/>
            <a:ext cx="8280920" cy="302433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ES" dirty="0" smtClean="0"/>
              <a:t>Durante </a:t>
            </a:r>
            <a:r>
              <a:rPr lang="es-ES" dirty="0" smtClean="0"/>
              <a:t>los años 80 y 90, el objetivo fundamental del desarrollo pasa a ser la Sostenibilidad.</a:t>
            </a:r>
          </a:p>
          <a:p>
            <a:pPr algn="just"/>
            <a:r>
              <a:rPr lang="es-ES" dirty="0" smtClean="0"/>
              <a:t>Se tiene una </a:t>
            </a:r>
            <a:r>
              <a:rPr lang="es-ES" dirty="0"/>
              <a:t>visión del desarrollo </a:t>
            </a:r>
            <a:r>
              <a:rPr lang="es-ES" dirty="0" smtClean="0"/>
              <a:t>enfocado en la producción </a:t>
            </a:r>
            <a:r>
              <a:rPr lang="es-ES" dirty="0"/>
              <a:t> material </a:t>
            </a:r>
            <a:r>
              <a:rPr lang="es-ES" dirty="0" smtClean="0"/>
              <a:t> </a:t>
            </a:r>
            <a:r>
              <a:rPr lang="es-ES" dirty="0"/>
              <a:t>sustituida por otra, centrada en las aplicaciones de las capacidades humanas</a:t>
            </a:r>
            <a:r>
              <a:rPr lang="es-ES" dirty="0" smtClean="0"/>
              <a:t>.</a:t>
            </a:r>
          </a:p>
          <a:p>
            <a:pPr algn="just"/>
            <a:r>
              <a:rPr lang="es-ES" dirty="0"/>
              <a:t>J</a:t>
            </a:r>
            <a:r>
              <a:rPr lang="es-ES" dirty="0" smtClean="0"/>
              <a:t>unto </a:t>
            </a:r>
            <a:r>
              <a:rPr lang="es-ES" dirty="0"/>
              <a:t>a </a:t>
            </a:r>
            <a:r>
              <a:rPr lang="es-ES" dirty="0" smtClean="0"/>
              <a:t>ello </a:t>
            </a:r>
            <a:r>
              <a:rPr lang="es-ES" dirty="0"/>
              <a:t>surge una nueva forma de </a:t>
            </a:r>
            <a:r>
              <a:rPr lang="es-ES" dirty="0" smtClean="0"/>
              <a:t>medir el desarrollo : </a:t>
            </a:r>
            <a:r>
              <a:rPr lang="es-ES" dirty="0"/>
              <a:t>el Índice de Desarrollo Humano (IDH</a:t>
            </a:r>
            <a:r>
              <a:rPr lang="es-ES" dirty="0" smtClean="0"/>
              <a:t>).</a:t>
            </a:r>
            <a:endParaRPr lang="es-ES" dirty="0"/>
          </a:p>
        </p:txBody>
      </p:sp>
      <p:pic>
        <p:nvPicPr>
          <p:cNvPr id="1026" name="Picture 2" descr="http://t3.gstatic.com/images?q=tbn:ANd9GcTy5fypbtWWXH24bWytANCRUJH69jP7XLbQclSHpRSDn8wvVm2b5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717032"/>
            <a:ext cx="1827659" cy="2145513"/>
          </a:xfrm>
          <a:prstGeom prst="rect">
            <a:avLst/>
          </a:prstGeom>
          <a:noFill/>
        </p:spPr>
      </p:pic>
      <p:pic>
        <p:nvPicPr>
          <p:cNvPr id="1028" name="Picture 4" descr="http://t3.gstatic.com/images?q=tbn:ANd9GcSgEGSt7MtE3SU9J4ac1aBedZJM0e5e2B-Zv_gkV_uQ94lcMUk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645024"/>
            <a:ext cx="2520280" cy="2274660"/>
          </a:xfrm>
          <a:prstGeom prst="rect">
            <a:avLst/>
          </a:prstGeom>
          <a:noFill/>
        </p:spPr>
      </p:pic>
      <p:pic>
        <p:nvPicPr>
          <p:cNvPr id="1030" name="Picture 6" descr="http://t1.gstatic.com/images?q=tbn:ANd9GcTfMO0RLgxQisTvBUP9ReVNCFbyns9sI3RzPamol3SSR4gB114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3356992"/>
            <a:ext cx="2520280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39752" y="44624"/>
            <a:ext cx="5256584" cy="720080"/>
          </a:xfrm>
        </p:spPr>
        <p:txBody>
          <a:bodyPr>
            <a:normAutofit/>
          </a:bodyPr>
          <a:lstStyle/>
          <a:p>
            <a:r>
              <a:rPr lang="es-ES" sz="3200" b="1" dirty="0" smtClean="0"/>
              <a:t>9.Servicios Sociales</a:t>
            </a:r>
            <a:endParaRPr lang="es-ES" sz="32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39552" y="764704"/>
            <a:ext cx="7956376" cy="4320479"/>
          </a:xfrm>
        </p:spPr>
        <p:txBody>
          <a:bodyPr>
            <a:noAutofit/>
          </a:bodyPr>
          <a:lstStyle/>
          <a:p>
            <a:r>
              <a:rPr lang="es-MX" sz="2000" b="1" dirty="0" smtClean="0"/>
              <a:t>Educación:</a:t>
            </a:r>
          </a:p>
          <a:p>
            <a:pPr lvl="1"/>
            <a:r>
              <a:rPr lang="es-MX" sz="2000" b="1" dirty="0" smtClean="0"/>
              <a:t>A</a:t>
            </a:r>
            <a:r>
              <a:rPr lang="es-MX" sz="2000" dirty="0" smtClean="0"/>
              <a:t>nálisis </a:t>
            </a:r>
            <a:r>
              <a:rPr lang="es-MX" sz="2000" dirty="0"/>
              <a:t>del grado de instrucción de la población en </a:t>
            </a:r>
            <a:r>
              <a:rPr lang="es-MX" sz="2000" dirty="0" smtClean="0"/>
              <a:t>edad escolar, </a:t>
            </a:r>
            <a:r>
              <a:rPr lang="es-MX" sz="2000" dirty="0"/>
              <a:t>por edad, tasas </a:t>
            </a:r>
            <a:r>
              <a:rPr lang="es-MX" sz="2000" dirty="0" smtClean="0"/>
              <a:t>de repetición </a:t>
            </a:r>
            <a:r>
              <a:rPr lang="es-MX" sz="2000" dirty="0"/>
              <a:t>por </a:t>
            </a:r>
            <a:r>
              <a:rPr lang="es-MX" sz="2000" dirty="0" smtClean="0"/>
              <a:t>año, nivel </a:t>
            </a:r>
            <a:r>
              <a:rPr lang="es-MX" sz="2000" dirty="0"/>
              <a:t>de escolaridad; número de </a:t>
            </a:r>
            <a:r>
              <a:rPr lang="es-MX" sz="2000" dirty="0" smtClean="0"/>
              <a:t>analfabetos; disponibilidad </a:t>
            </a:r>
            <a:r>
              <a:rPr lang="es-MX" sz="2000" dirty="0"/>
              <a:t>y cualificación </a:t>
            </a:r>
            <a:r>
              <a:rPr lang="es-MX" sz="2000" dirty="0" smtClean="0"/>
              <a:t>de los </a:t>
            </a:r>
            <a:r>
              <a:rPr lang="es-MX" sz="2000" dirty="0"/>
              <a:t>profesores; </a:t>
            </a:r>
            <a:r>
              <a:rPr lang="es-MX" sz="2000" dirty="0" smtClean="0"/>
              <a:t>orientación</a:t>
            </a:r>
          </a:p>
          <a:p>
            <a:pPr lvl="1"/>
            <a:r>
              <a:rPr lang="es-MX" sz="2000" dirty="0" smtClean="0"/>
              <a:t>Educación </a:t>
            </a:r>
            <a:r>
              <a:rPr lang="es-MX" sz="2000" dirty="0"/>
              <a:t>superior o cursos profesionales que hay en </a:t>
            </a:r>
            <a:r>
              <a:rPr lang="es-MX" sz="2000" dirty="0" smtClean="0"/>
              <a:t>el territorio </a:t>
            </a:r>
            <a:r>
              <a:rPr lang="es-MX" sz="2000" dirty="0"/>
              <a:t>o en el entorno</a:t>
            </a:r>
            <a:r>
              <a:rPr lang="es-MX" sz="2000" dirty="0" smtClean="0"/>
              <a:t>.</a:t>
            </a:r>
          </a:p>
          <a:p>
            <a:r>
              <a:rPr lang="es-MX" sz="2000" b="1" dirty="0" smtClean="0"/>
              <a:t>Salud </a:t>
            </a:r>
            <a:r>
              <a:rPr lang="es-MX" sz="2000" b="1" dirty="0"/>
              <a:t>y Saneamiento</a:t>
            </a:r>
            <a:r>
              <a:rPr lang="es-MX" sz="2000" dirty="0" smtClean="0"/>
              <a:t>:</a:t>
            </a:r>
          </a:p>
          <a:p>
            <a:pPr lvl="1"/>
            <a:r>
              <a:rPr lang="es-MX" sz="2000" dirty="0" smtClean="0"/>
              <a:t>Identificación </a:t>
            </a:r>
            <a:r>
              <a:rPr lang="es-MX" sz="2000" dirty="0"/>
              <a:t>de las principales enfermedades y </a:t>
            </a:r>
            <a:r>
              <a:rPr lang="es-MX" sz="2000" dirty="0" smtClean="0"/>
              <a:t>las causas </a:t>
            </a:r>
            <a:r>
              <a:rPr lang="es-MX" sz="2000" dirty="0"/>
              <a:t>principales de mortalidad de adultos y niños; índice de </a:t>
            </a:r>
            <a:r>
              <a:rPr lang="es-MX" sz="2000" dirty="0" smtClean="0"/>
              <a:t>mortalidad infantil</a:t>
            </a:r>
            <a:r>
              <a:rPr lang="es-MX" sz="2000" dirty="0"/>
              <a:t>; campañas de </a:t>
            </a:r>
            <a:r>
              <a:rPr lang="es-MX" sz="2000" dirty="0" smtClean="0"/>
              <a:t>vacunación</a:t>
            </a:r>
            <a:endParaRPr lang="es-ES" sz="2000" dirty="0"/>
          </a:p>
        </p:txBody>
      </p:sp>
      <p:pic>
        <p:nvPicPr>
          <p:cNvPr id="55298" name="Picture 2" descr="http://t2.gstatic.com/images?q=tbn:ANd9GcTFS2LDYCoeqVDjBzzxx49Hcx9WdqdLzKWYnvUtTDTz3CExPFE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360874"/>
            <a:ext cx="1746895" cy="1308486"/>
          </a:xfrm>
          <a:prstGeom prst="rect">
            <a:avLst/>
          </a:prstGeom>
          <a:noFill/>
        </p:spPr>
      </p:pic>
      <p:pic>
        <p:nvPicPr>
          <p:cNvPr id="55300" name="Picture 4" descr="http://t3.gstatic.com/images?q=tbn:ANd9GcSFZDkAK6fsxKAjkJQARgIV1-jWo4DEblVWQen9subRlkgGus_D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5432883"/>
            <a:ext cx="1746895" cy="1308485"/>
          </a:xfrm>
          <a:prstGeom prst="rect">
            <a:avLst/>
          </a:prstGeom>
          <a:noFill/>
        </p:spPr>
      </p:pic>
      <p:pic>
        <p:nvPicPr>
          <p:cNvPr id="55302" name="Picture 6" descr="http://t0.gstatic.com/images?q=tbn:ANd9GcRbd1lVY6GLnH-nzeDYGCC5c0J8rIOKZLSZpvIOtMMV1h4Xscsip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5359703"/>
            <a:ext cx="1537345" cy="1381665"/>
          </a:xfrm>
          <a:prstGeom prst="rect">
            <a:avLst/>
          </a:prstGeom>
          <a:noFill/>
        </p:spPr>
      </p:pic>
      <p:pic>
        <p:nvPicPr>
          <p:cNvPr id="55304" name="Picture 8" descr="http://t0.gstatic.com/images?q=tbn:ANd9GcQ87HA7GvZs3SeLtpx-DBr_VG6-NKsT3_2tAqItGqsd_QJf6bzvZ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5611382"/>
            <a:ext cx="1803930" cy="13460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08912" cy="576064"/>
          </a:xfrm>
        </p:spPr>
        <p:txBody>
          <a:bodyPr>
            <a:normAutofit fontScale="90000"/>
          </a:bodyPr>
          <a:lstStyle/>
          <a:p>
            <a:r>
              <a:rPr lang="es-ES" sz="3200" b="1" dirty="0" smtClean="0"/>
              <a:t>10.Infraestructura Social y Productiva</a:t>
            </a:r>
            <a:endParaRPr lang="es-ES" sz="32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51520" y="1268760"/>
            <a:ext cx="8280920" cy="2808312"/>
          </a:xfrm>
        </p:spPr>
        <p:txBody>
          <a:bodyPr>
            <a:normAutofit/>
          </a:bodyPr>
          <a:lstStyle/>
          <a:p>
            <a:r>
              <a:rPr lang="es-MX" dirty="0" smtClean="0"/>
              <a:t>Cuantificación </a:t>
            </a:r>
            <a:r>
              <a:rPr lang="es-MX" dirty="0"/>
              <a:t>y calificación de la infraestructura social y productiva, </a:t>
            </a:r>
            <a:r>
              <a:rPr lang="es-MX" dirty="0" smtClean="0"/>
              <a:t>pública o </a:t>
            </a:r>
            <a:r>
              <a:rPr lang="es-MX" dirty="0"/>
              <a:t>privada, de uso colectivo, presentes en el territorio, tales como: </a:t>
            </a:r>
            <a:r>
              <a:rPr lang="es-MX" dirty="0" smtClean="0"/>
              <a:t>carreteras, red </a:t>
            </a:r>
            <a:r>
              <a:rPr lang="es-MX" dirty="0"/>
              <a:t>de energía, vivienda, </a:t>
            </a:r>
            <a:r>
              <a:rPr lang="es-MX" dirty="0" smtClean="0"/>
              <a:t>escuelas </a:t>
            </a:r>
            <a:r>
              <a:rPr lang="es-MX" dirty="0"/>
              <a:t>y guarderías </a:t>
            </a:r>
            <a:r>
              <a:rPr lang="es-MX" dirty="0" smtClean="0"/>
              <a:t>infantiles, hospitales </a:t>
            </a:r>
            <a:r>
              <a:rPr lang="es-MX" dirty="0"/>
              <a:t>o centros de salud, </a:t>
            </a:r>
            <a:r>
              <a:rPr lang="es-MX" dirty="0" smtClean="0"/>
              <a:t>agroindustria</a:t>
            </a:r>
            <a:r>
              <a:rPr lang="es-MX" dirty="0"/>
              <a:t>, estructuras </a:t>
            </a:r>
            <a:r>
              <a:rPr lang="es-MX" dirty="0" smtClean="0"/>
              <a:t>de acopio </a:t>
            </a:r>
            <a:r>
              <a:rPr lang="es-MX" dirty="0"/>
              <a:t>y mercados de productos, espacio cultural y de recreación, </a:t>
            </a:r>
            <a:endParaRPr lang="es-ES" dirty="0"/>
          </a:p>
        </p:txBody>
      </p:sp>
      <p:pic>
        <p:nvPicPr>
          <p:cNvPr id="54275" name="Picture 3" descr="http://t3.gstatic.com/images?q=tbn:ANd9GcTHKfSWOuwvFOyiYOTYsoFvLwCXsMNkkDXHQSfRtz7qfSM6Fcf3w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97152"/>
            <a:ext cx="1775245" cy="1440160"/>
          </a:xfrm>
          <a:prstGeom prst="rect">
            <a:avLst/>
          </a:prstGeom>
          <a:noFill/>
        </p:spPr>
      </p:pic>
      <p:pic>
        <p:nvPicPr>
          <p:cNvPr id="54277" name="Picture 5" descr="http://t1.gstatic.com/images?q=tbn:ANd9GcSvPZnq1J0PdGau51V2-abSJnzHJh0rZZki0lJ0uDQMcXLA-9wDa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4797152"/>
            <a:ext cx="1947756" cy="1296144"/>
          </a:xfrm>
          <a:prstGeom prst="rect">
            <a:avLst/>
          </a:prstGeom>
          <a:noFill/>
        </p:spPr>
      </p:pic>
      <p:pic>
        <p:nvPicPr>
          <p:cNvPr id="54279" name="Picture 7" descr="http://t1.gstatic.com/images?q=tbn:ANd9GcQXP1GJOB9sLl0moEAVy_MMlwaswxlVSyQq0-vnXdnOkIdLxYWKa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4437112"/>
            <a:ext cx="2476500" cy="1847851"/>
          </a:xfrm>
          <a:prstGeom prst="rect">
            <a:avLst/>
          </a:prstGeom>
          <a:noFill/>
        </p:spPr>
      </p:pic>
      <p:pic>
        <p:nvPicPr>
          <p:cNvPr id="54281" name="Picture 9" descr="http://t2.gstatic.com/images?q=tbn:ANd9GcRPs9SGMIIiFjW5V_57KPVs0bE1ZdARZlLuyIXq9oIi9gqnT4A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4221088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44624"/>
            <a:ext cx="7200800" cy="720080"/>
          </a:xfrm>
        </p:spPr>
        <p:txBody>
          <a:bodyPr>
            <a:normAutofit fontScale="90000"/>
          </a:bodyPr>
          <a:lstStyle/>
          <a:p>
            <a:r>
              <a:rPr lang="es-ES" sz="3600" dirty="0" smtClean="0"/>
              <a:t>11.Manifestaciones Culturales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51520" y="1154484"/>
            <a:ext cx="8424936" cy="1944216"/>
          </a:xfrm>
        </p:spPr>
        <p:txBody>
          <a:bodyPr>
            <a:normAutofit fontScale="92500" lnSpcReduction="10000"/>
          </a:bodyPr>
          <a:lstStyle/>
          <a:p>
            <a:r>
              <a:rPr lang="es-MX" sz="2800" dirty="0" smtClean="0"/>
              <a:t>Identificación </a:t>
            </a:r>
            <a:r>
              <a:rPr lang="es-MX" sz="2800" dirty="0"/>
              <a:t>y análisis de las principales manifestaciones culturales </a:t>
            </a:r>
            <a:r>
              <a:rPr lang="es-MX" sz="2800" dirty="0" smtClean="0"/>
              <a:t>folclóricas, gastronómicas</a:t>
            </a:r>
            <a:r>
              <a:rPr lang="es-MX" sz="2800" dirty="0"/>
              <a:t>, religiosas y musicales; fechas importantes y prácticas </a:t>
            </a:r>
            <a:r>
              <a:rPr lang="es-MX" sz="2800" dirty="0" smtClean="0"/>
              <a:t>frecuentes de </a:t>
            </a:r>
            <a:r>
              <a:rPr lang="es-MX" sz="2800" dirty="0"/>
              <a:t>recreación para adultos, jóvenes y niños.</a:t>
            </a:r>
            <a:endParaRPr lang="es-ES" sz="2800" dirty="0"/>
          </a:p>
        </p:txBody>
      </p:sp>
      <p:pic>
        <p:nvPicPr>
          <p:cNvPr id="57346" name="Picture 2" descr="C:\Documents and Settings\FREDY CRUZ\Mis documentos\Mis imágenes\telefono\DSC001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602756"/>
            <a:ext cx="1933952" cy="1450464"/>
          </a:xfrm>
          <a:prstGeom prst="rect">
            <a:avLst/>
          </a:prstGeom>
          <a:noFill/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3674764"/>
            <a:ext cx="1851680" cy="138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76504" y="3140968"/>
            <a:ext cx="2139712" cy="160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50" name="Picture 6" descr="http://t3.gstatic.com/images?q=tbn:ANd9GcR5iR-_SJBTwv8q3jMjjZtMcq4FH7W6BfnEbYGxo29tun3cuqI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114924"/>
            <a:ext cx="2619375" cy="1743076"/>
          </a:xfrm>
          <a:prstGeom prst="rect">
            <a:avLst/>
          </a:prstGeom>
          <a:noFill/>
        </p:spPr>
      </p:pic>
      <p:pic>
        <p:nvPicPr>
          <p:cNvPr id="5735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52368" y="4869160"/>
            <a:ext cx="2211720" cy="1658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7353" name="AutoShape 9" descr="data:image/jpg;base64,/9j/4AAQSkZJRgABAQAAAQABAAD/2wCEAAkGBhQSERUUExQWFRUVGBgYFxgYGBscGRwaGx4gGRwbHSEbHCcfIRokGxweHzEgIycpLC0sGB4zNjAqNSorLSsBCQoKDgwOGg8PGiwlHyQsLCosLy0vNS0sLCw0LCwvLCksLCwvLyosKSwvLCwsLCwsLCwsLCwsLCwpLCwsLCwsLP/AABEIAJYAyAMBIgACEQEDEQH/xAAcAAABBQEBAQAAAAAAAAAAAAAGAAMEBQcBAgj/xAA+EAACAQMDAgUCBAUDAgQHAAABAhEAAyEEEjEFQQYTIlFhMnEUQoGRByOhsfBSYtFywRYXQ4IVJDSSouHx/8QAGgEAAgMBAQAAAAAAAAAAAAAAAAECAwQFBv/EADARAAICAQMCBAMIAwEAAAAAAAABAhEDEiFBBDETUWFxIpGxBRQVMoGhwdFS4fBC/9oADAMBAAIRAxEAPwDbKVKuUwO0q5NdoAVKlSmgBUqVKgDtKuV2kAqVKlQAqU1ylQB2aU1ylNACpVylTA7NKlSoAVKlNKaAFSpUqAO0q5SpAR9XrVtrub9gJP7DOBmmT1i15fmB1IB7mOMn5kKCYjtWTdV8Qai7cLKrbt25goIhvpUED9RPOMmmDrb9sr6dzbwcAus+7diPyyexIqp5VdGfxmaePF1s/SBwcswXI9pjcB3I4+TirTS9StXJ2XFaInaZAJ4E+/xzisSfqUsZb1YEbSPfgdgMCiHwx1dbN7fdVnUAQQc7hwQoMA5PNCyb0xRy2zVq7VZ0jraaiduGGdsgtHY/5+9Sm6hbClzcXaCQTIiR2+T8VcaLRIrtVfT+vJeuvbUGUJk9o7RHc/pwe9Reo+LEsOUuW2U9juUyYJA9JJExGRyfbNKxalVl9Smh3ReMFuLIQzuAIH5QTCz8twI5OOxNXWk1fmbsfSYJBBE9wO+DjIFHcFJPsSJpTXKVBITNAJOAMk9oFDnUfHumtEAEue8YA+5zn4+DQr4/6xc/FNbt3XUKsMpEJ9MgCGG4NMGY/pQZedrrxuW2pn+YSSoAzBgEiOAIOf1NBnll3pB+38RHYqAVWPqO2ZJkgD4iMx78VO0f8QwWh1SD3UkkCPrPaCcbQffNZOll0bepcgxGJIY9mX3ic5XI5r2NJMlDdUAi2m7bJcnuJkenJAJYEjtR+pHVLzNN1H8QmIEILbd8gzxESsAR/cVL038Q1YAeV/NZwqoHwQTE74iR37VlNnR3Hu7SD5jcDcqAYJ3FmIRht7AyKl6PXIshowzGSZUbOTKtnifQexiaWqlYlkkjeLV5WEqQw4kEESO2O9e6yjofixtN6Aw+E24I+oxLCAATn6ifgVqOj1QuW0dch1DDEYPwal6l8J6h+lXJpUFh2lNKuUgOzSpUqAPnzUdd4Vh5jHKsF2+ntsBEnvDZ4OKcsdRKbgu8zjJK54gxMRzMZimuoOuwlIRzgbQOe/aePiKiG4QzuGYXSB9JEAiIhQJiO33rFUXwc4t/xwaDce0xMZH1hgIBBiZHENxiod2+AwC3do2gfSQQf9wJP7g5ryllrik3N8gSW2qW95gwSDOf0qN1RSrCD2EYIkH2n9f60RS7C3Ya+GetLYKl1DlYYFbpU5xERlZn0mJ5pzq3XELC5Z/lvcLFrbEMp/IIIHpZhMgGIGfqFB2muhkPmAZEDJg9hJB4n9cVF3t5jSVMGIUGMYhR2BP61ZCTqmT1uqCEddZWLoPKMQfKhBiJECME+/JmJpwdSNy6CplrgAacktGSCQTJyR7D9KrdDY3sBb2oFJLE4Ag8GTBmQImc8jNT7NiXXYkbJ81EmBnBlnZhInKkRHpipWFkj8UpcsFCSv0ISklAVMKZJJ9O7/pPc0WdF1rFlt6XeU2g7nnbj6jCjBnau0H8pE80DnrJYxcG9XeCrEnAO2Dtg7sA4IkrmaLvD2uW3dTyEuG2z7WJfO0LO10PDKT9UnO4c4qzHbJwklu2aEMY5I5P27//AKoU8ddae0otodu4biZIkfJA9IEZ+DUzXaw3ZX6UyNvc/wDV/wAfvVR1bpX4myLTOylDK5LKDEAkE5Uj5kZitv3aWm+TLP7Sx6tKW3mAN3VNln2s4DP68qqgEgnBMkyxJk/aKiC0WubC0KRDnyxuDxHHAEZBOZaBzNLq/RtRpnIdOxuB1MqQgAlScHaI9LCcxBmqx9S6T5rKygu0JAUu/q3SFgj3ERAjECszxuJdFqStHX6gvmRJubtwBKxhhnauY+PaKcW8hO+0Stx1AABBTcYkQVBE/LMfvFVF1CxLMoCmO0gCP0BJEH/im7t0CNm4gZPxHHGMxP6UnFUT08BE2p32SlwFrYKgxGwMJnMYOY/9v2pq5pgoI2rkKZBO0Kp9yJkmCB/zVXY6owcMyKbkgqzqGE8D0n0sBJOZzmlZ6lcTaS7su0jsTmTBMGCT/ekotLYEmlSCPS6vUKG3puRxt7FCCYiAY3D6owcTOIo50Xj7y1RFBZUVRDHEqIhXMlkngmCAM1lun1qtk7tzCMfB+In7/NWOkvvc3SPqlTu2nkiJxHbtBH9KTbWwlJrsbJ4a8XLqjs2w4EkrJX4+3tnmKIZrCNJr3SQjlRMFRKqdvcwCCQc89uK1fp3i+w1tWd9sbFJafq2gkk+3z71JOy/HlvZhDNKahdM6mt8OUDQjlAxGGj8yngj7VPCUy5bnmaVOFaVID5kN5mEzC454GcfIkyO+DUhX3YLwRkMBGOTuyYAJiT3IptW2ptbIfdtOIgESczHOCfY1E1FyInOCTJDHB7gYmSPvWR77GKca7FurBQNvp2wTuGYYTnGT3iTz80rt83VkorAcEzPMGCp479ojFViavfuDHJXBHzE8HtVhpb6lMSWNsTuIADZ3k5B5EjHxM1HsVx5JWm1KiyAdgDNI3KSWhhuIad2PjgD5mnH0Nk20JV9z/SAzKDkyfSdpKnOTJn4qAbdmBdubtofYgB2KwBaWYkEhDtGFj6uZrzp+q2nbc9u0CqlQFLJbnhTABhRK84lSSc0JPgmXGk1DhxZADeosWUbn2ARGwmI3fmJg4J4ivF/WOVgNtysJbido9iI3KZB3zkEdqhp1NiUttudXI2CMBYjahAiZwZqdodTbaRK3CIzHpcAiQpBgbTH3I9hRdPsSo7b1Ny5cRbalyTtLKNpUtkBZEqk+o3DAM4xycdH6cNPb2iGdjLMOD7Kv+xew781S+CNEF1V64r75tcsPUGNwA9gCNogMOZo98ykvtXF083HTbXqQydFLPFfFS9v9kFLDH8rfsa4+mcMDtbPpOP1B/v8AvUwXTNOl8U/x6VWoL5lf4Pj/AMmV+o6f5iNbuWw9txDK0bSD9z/UUEeJ/A3k/wA5S5sqZYEw9qOGDjlN0SeRzPcaQTUDXasXLd6ybbtKtbI9I3BgFO0kx+Yc/tUfxWeRtaV/Rpx9BHF+WTMNvsbgkJcuNCIxDKBJ5YkjG6O5PI+K9J0twkYQiB6rvpmfp2gSZ55jHbJqVbPlr5ahTbUMCQGQs5UBmNxlwsgDaJB2gCad0l5rasp3C23qFx7c72YY9MD1QMAqI74gVocnwQoga3pTFRtLMQ0MjbSe3qlSfRPbsDMnNM6vTni7ba0U5BwX5gwRxGAZPxRD+NIY7lhgsZDkEiAMNw3eVxz7U8dKLlsAgMu0CHDFcmA4bsRiZkfalGbQt0C9hZU+WpA/L6pIAj3HqMz9pqfcUrCxGZJ9xEEyMbc9wBJPNXHQOjteJWzp8gqDc+gKvwfp28mAS04ijbpPgG1bzecXSMwSAk85HJ/WB8U0232L49PKft6gj4T6Pf1km2m5ZjzGwg7/AFDkjiFnjtWj9M8E2rMPf/n3OwIhPf6czHu0/pRPp2XaNsbQMARA+MYrpZfcfvV1JO0WLFFMYW43YfYAY/rT6Axkya8/iE/1L+4qH1Tqdu2nqcCSAOZMZwAJ/Wm3yWxjqdIsqVDB8SW4zeaPhG/uRz8c12oeJHzNH3afl+zMZ1HRFuIjDbt7uASpBzMkTjuRIA5NVF3w65vEB7YUbYZmiQTEgLuxPcwOPerNEZGW6WVNpw3qAHugCGWHE9z71YJ1ANbHrV8gkEswzziZmMQciayvMo7WcjU0D97o11XKoC5JEFYPBOYnBjse3vUwWvJQm4GzuHlqSGU9yJBb6STOAPnJD/VusC0p8sgMzEmT6dx+5BjP+RVCerbpQNuIBBhQA+I45Cg5+2SMUk3PfgW73OdW60LjDaAqqB5axIA4kSB2jtnmagPrnXi4IjI4H6++I+9QdVIIJjsxA7ft/mK0PwlqAlgvcJ8nT2zeJB43L6RgwXLt9JDfTPatMYJpmmEK2B+0hQbt4BvIWMYhMDhVy7GMCIWeZJFh0jgIrbCrmN07TIh5gFhAAIMf2qFZ/wDpw1wSWum4tw43M2Liz35k9vSeO0C5dbcxPuD3gj25kr7j7VV32JTgv/Puar4E1I33RvVjsU44+v8AvkY/5ozF2si8AdT8vVIrEAXEa2OIBJ3L+7iMnuK1EPXkftJyxdQ/WmasC+BImrdr2HqvLmvRvRyyrPG4xP2ms8M0uyRbpJpvfaqButldRdUpcZRd+pLTt6jaFsAQsESJkHtFVI1Oov3b4ttfZW/FWlgsLILFbWnFs8bgd7kqTtHNXXiBrmmYsXZVW2FXbdwAPUu4diz43RkCJzXXx9Nki7atfQg6Rm+v0odiWd1CMYAKkghjtVgxjeFMEzMzNeZIEC3teSSxAI2sYmDyx/1DMx81Ou7VAkCCCZMe/AjP7z3qI3iCy10Wm3fXEiAobIK9zEmMCu6rOe8Vuxm0k/7QZkgkj7kk7v70/sO5SQNwg7gSADOAo4LNzOAIAg0+0KGYg7VBzE4X1QPcrPC5qH0vq9u5JBaVIY7hJPMOYn5+1NLkl4XJcaLU+XblkLh7twgYwIDGR7weB7c08OuKWgW5OBErH6BRjGeO2TVbqbxVF2WWu73ZoVsghQAT6TkzG0GSY7kVcW/C+oRPOu6RlVULPlDgCT6Q24REEQSaTwrujYuqzQglF7ex5s9f2u+1GUI20upIz2kgAAn+lS18Z31Cwx9XE3Z94H0kzjg0O2r7NvAS4mVVhcDLnkEiYzjIxAqqXq03jYW2A4JAFwYDCZkckRMZHb7UQi+y+pV94zzdP6L+g4/8b6iDuJRsQo5IPJnYMAfvUdOtm75jt6tikk7mLSpEqd3GCSAPagvpfXVVgLwZSCQSuAQM7c/S0yN0GOYo6/DC5pXvpbNtCjmz5l4XLbekndhRKSCDvIbBPFWvDN7y7e44580Xs6/Rf0Vn/wAbus4CKGXcAGCkwvJksZWPcCMxSoYHiBDot+97WsFxCdu6HTJ3rjag2mCO5AjmQqI9NfCLfE6rz/75EnqmjuXillQZdtoHA3TgHPbLH2A71765006W6gUi4BbkyfLBhyG27ZgSDBb1R+lapq+haaxauu243GQ7r2AyDglIwgJnPJJ5NZh1DULcY3TtEk7QCB6OACYzOMdyM1XPCsaqXJz3jSi772Vevs+m4HG3aQs8mYnapI2xAEsF9u/HnpjKu1AgLCcYLSQAZBG36YiT74oqveFrFyyo1LXQ8ElbbqoVm/LDKZKjBJPP6VE03h4tqE026bf8tbb4XHD+YBP+r3E/qKSjao1eAliW24LdR1K376rgCAoKqDkwpZiACwJE54kxzSt6+5F7R20a7ZV5dVUeooYLTGFlcLxgUYdG/gkzXQ9zUqNMfUPLkXSpn05BVCDgmW+Ke8R/w/TTar8RpWuXTZe3dvWmKl2X6iyQoBKwSUIyBI71qlj0q0GOKUvhAzpmnv5Dkp5pcKhUONgMMU7Ab0ChhAlZJ93Toxc9bNtIXcw2D1f6uDIkGYwp5Far4M8ShrFy5bsyLRuPbhCNyeWLj7MYDXQwx6ZPes06L1svb1F518xUVWhcQpLE25aZWGI+ByKhO9KkV59W1cDNm2Q62rbEuGxCkMCPUGIPHaM1ouk8TMUQsg3FRvzHr/NAAMCc/rQH4e1Ctp7963bIWywLr5kgg/Su+5BJkCAZOGgVK6Zrn9a31SwyJuXBXeAQrDPLgENOJB4GKrw9Hg6jMl1ELW6XG/ntwafs+vFrJ2f7PgOW6+T9IVf0Lf3rxqOrG4jI4Uq4ggqnfuJHPse1APX+s3bZRrbLsK9yAA0nPySsR9jV70TVvdsWyytvdWwJB7gRgwYgzGK7WP7O6OEnGONWt+38nbSxLI4KO63LTaUsGyty6q72uAh9pVid31ATE9+c81GtdAuXLc3dVqDdcblsXbjNbUiGIZRuZmCkEkCELAEzigfUdZuaTUG3I/lOJG4kDaQWBMKSexMCaO7PUxauopbcjkLzO4bLOzB5XcbpPYFvc5jLHimvhVedHJ6jNHJ2jT5Bvq22wSl9tjIRA2n1E+qRiSIPxyAYoU0922+pLs2ySSrH1KG93Cjdt+FBqX4+1d17luVYWraG3bJHpgO4OfeR8HFCrXaxKEYtox01yaLqPG2mTfatWGCBQi3WusWcAySUIhN/MoZUQPiq7o3WVZihAG9lm5uMmAVXeDMjPMmBODJqv8OdNDoWvWjs+rzD6BtAgw/PPAyDXLXQb/4a7da09rylW4hZCqkSA0EiCIIIE96bjF9yy3p0h14K8QA9QW3qLaKllbtzfmFNpD/MYfSVxOBzBzFab0vxPp9fbui2xKKCl3cpWFZTnPYqCf0yBTXSvDOgtqLtuwn89ShcyWZbiyQSThWBzECaDz13TadLg0GPP3s6vaY8KUBV9yxjAlWySZPecUqqiqlwUSG2QXvXbllbRYgwFHkofS2xDDOxhdpG07iAB9VVen8Q6A3ka5p7xti5ve75ireZZJ2lFWBbkglQ+6FGaidf0r33t21uIincGLnaCVKtme3qHJ5Wr/8A8ttP5LMDqZ9YkOrAnYWWBsj1RHPfmoqMIytompSkaD1nwboNTdBuJtOxoCGEJEAXIGSyyO8ENmYqj8Q9Pu6bQ29KiFrFpSPP5ZyyOzkop9Ns7yMztxMxRB0dXexYuFQtxrCKwE4YohUAHMKN37mrN9Wq30skN5lxSFJX0xJJ/X0mfaBxNWSikiMJtvcxPWeB7ziwWtfhtyrbJLs+9pKqyDLwVX6JhSRwMBVsHWLyWWV3urCMUAM72uOCNo2gktGAAMUqrWrgucyb1HRC7pr1sAN5tq4v3JU7f6xFZCvSCNpIXA/ORzyoAHJ3cHj3rWeo+ILOmQveupaA+ncw3Mf9qzuY8YAoG69bNrzr2lRmuKS9pShZgxIJAWTwS2PgVR1cZXFx8zE42zz1XwzqHnabQZlOC7SCTuJyCAd3cHtVbrvElu3aYqyC8WCLH1SCC+Y4WO/x71Rf+auqtkB0Dt/6iuu0A/A+oY9+9UPW/Eba0qFtLabc2FYkHcQRz8jt7mnFOUlcfkdSWe416eX1Nt8G9Ta9Zc7eL98qpLHaGfzAPaPX3qh/iA1yxeS9aZkvG0R6TDZuAzkyYXgAYzkzFCHg/Vagae/Z/E3bYR7DswZ4VTuVwSnqLNtQBAdzRjAJqR1fov4i6gQXLVy8WAe9chA1oB7pYHe5Yo6wN2DOSZrbNWqaMUHTux/oHi67p7pTe73LyqbaeWhNrly4tjbgJMWywk5+KruoeIG0zNauLvEsB5ioshskt5ZZM7p2gtEjI4o66koa3YP8pb+lCeTcddwuNbtktudfV5TorqY4In2rN/EWtFyyly9aC3BfvgW1zbyEZiZkscDM5JLSd1ReNSi4OK2p+wpNPdvZl50Czp7unt2VtlvMIeRcZPKZmCKQEgtcABaSCMpOMVE0PSn6hbexZAV7ZV3u3Dw/0yzGT6oI2oI9MxiaoendX3W3BLeiWQWlIG9sbiF7gopz2BjNGHgDXsb7h7RU6pmuhkWFi2ACoTLAAsYJ7sK2TyYVitRVv9iiOOeveTr3GBaW1bt6ZW3NYui4zkDN1ZIjElA0wDiAPer6z1M3rlu3LpduPbXd3ZWIUscQeTEzx+lCXWteNP5V3ably8r70LbQjW3NtuxyRAHtDHM1XdI64V1BuWR5V0ENLkXJbcM/SMA/lJ9orU8nTPE2ttvIgo9Trpt/P9jTvHngLTvpimlS3bvteN5neSzrBDS2W/MIHcj70E6jT/grp0rMbpW3a1Ft1X1HAunYGPeIgnhOO1OeIP4m6m5dZANOhtttdhbLb2SRw7EKk/lHtknihjxL4vv3dXa1BZVu2UthCi7Qu2WiJPcnvxiuQ9SSkjdFuL3LzqGu86xfu+U38zSXXAMHyyb9vc/sBO8A8w8d6zsqTWgXupvqEO47RqrTiNpNzYGVtocqNwD2y2Z9LLzzQo/TFS4A29ln8sd/tPMHGODUYwctxZJRi69DSfAuttqiOQpi3bKAkMFYxb78NuDQO26fajPqPWntbt2QxQQ2QVdtskHBHqgisn0p0+mubGNwWbyWjJOQVuB5JiCp2xETn4o2/wDFmmdVQ+bfV96geWgXP1QzsGgg52iCR8UQjpVPgqyvVUlygl6f0K61/UXFIAFoWNNbzsRNgAuGJ9UnbEYC9+2OJqjY1BDupILC6DuJt+XKujTOQQAsFuZqJrfEGoFmyov3Vt+WrKi3GVVMspO1SIJKkmfepnSemtc/FPcRjt0t5g0SN5AKktn5zPMdzTj+RyXBbsnT3Gr/AFBLqLbU72ZdpEH5YsSeYME/aqS3p3EiCAOwJ2/fkCu9HeN7CZgIP/dk/wBB/WrnRrF1EIE/Wwn24H6xMVswdMpxU33M2XK47Lg1X+IHUyOmO38xGNyw4YMFIJYTBUzkE/sfahToGovam9p7Z1V2y8Xit0MSwCIr7ctAUx2NEH8S7Knp+AAVv2XI9w5e325yfmKHvCGmDbhtP8sMA2QVk7WAYERuRogHIFc+WTTbZHKqcK8/4ZM8U+LbtnUH8O6PbCO4Ii4obbJUMpyx3TM43H9FU5fC+mAAFhI7Db+/7/1pVm++o0aVdsx+7oLiOVa2wedoEEksDEAjkzAgHmvobVoJJBiSYGBk/t/zQhqur+Vp9OVUei47t/1ed5oPHJKkfoKK266u4mGOTjH+Gq55ozqy9xSMX/iZZK9SvE4LeWTHeUXNUnT7DMHdf/SAuH7Kyg/sWBoi/iZc3dRuNB9flNn/AKFEfaQarPDjgXgkSLy3rUfN22VT/wDPbW1f5IqHun+J7yFlBlSS4yRteApbHJjGeO0UV6S/DKWYGcqT2LCSUJ4VvjnFB6X/ADn8wxLIswAMqApOIySMnvk81IHie5bPlhLTW0lQLloOPvmDP613cGdYoVPdcHPzYPEdx2YV6/q1zS3FJ3BCyncchWyo+qQAyGPtvr103obdStGxZtG3p7efMcn0OAQo3MSWO0/SJGR9NBmq6/du2mtsECelgAIC7TMLnAJ7ce0Vsng/qdpdJatWLillQXGGQd5M3RBAJI3DIkGOaq6nqItvSluqFHHLFFXx8vkBmp/hDqrNoNpyt883LYdQ5OYK52lY/LumZ+1Uei1Hm2ldy7G1eKGWOUZC0Gc4Igz2ArddXq/K8x+yAt9gPVPtgZrPf4gafTeQlzTAHfevG5cVfzXCLmTEMB6lBnvia5VKOxrhkc72M46qJuBsetd0ARgEqPuPTj4rnQWTz1L/AEgoWMxAFxST847fNXVvpqPp1a5gABtwBBALbeTj9sRBND3iLRrauMtpg6BV9QYMCSATkexxT8VU4M0pNJTISuzElicsdxP+okzx3mvGusuCNwIIADe89v6QaIemaxU0VoHazfiEITdmA24krzEAif8AdUbxdcT8S1226ul0KfTkAhVBH+cVGOTV8L7DlGlZI6V1DzDaDOwdXtpaWTt27HVyZEj6LQEY9R5q26pqQL1i1IVWAdpA+pdyocCYG9//ALszAgZ6Xai5auhlCi5EbvWDBiRyQfcT8xVn1jUAaq0YyLZn9zWrGklt5mPJbn+jPXjQAamweQbQImcncwn95/aoVrWFDZzw5/YgVbeJ9OH0lm5+a2+ye226rMP2ZDH3Neei+Frt+908RK6rc3cn0QGJhZUQR7iqcrqTJ4lqggd6pZK3bing5H2Imj3pXW2OkvIEBN3TtZYBtoSEJJgj1HAPPPxWe3bNxjkOYhZywAmI/ecUWCzcdQj7XAmIkz2g8k/eTiqvFUMco8sc1uvQHOg3fTHuefbETUrSaibzNOFMKeDg/wBjkmpx6epZVtqc/wClWCAmcklZwRMRmeRU2z0f+awt2boWPqdeTALlQSMF5AB7MDNdbDmiowTe1GbJb1Ft4zt3ksv52te+fxFvT7NgVW8pTcJwc7S0ZHJGam+EOoL+FEnPmXM57tMf1ql/iLqSLVssTcJvXHkoLdsG4oa4LaFfMINz87kmFUVM8EK1zTG4QPXceIHIAUTJwMgj5iuBnSkrRt3rcKhqB70qYXT4yFHxOR+k0qw6EBTPbZkZGtDa07VFw45PqOzgEg4HcipNq9cK+oCfgkiOO4n/AD9Km3Ez2+xj/P1pNazxMfaO/wC9KU1IblZnPjdP/mlJxNoHPwWFc8J6YkO4QNBUSTBXk+n5+Zoq634V/EspLlCqlQAoIgmT3BOad6H4dbSo6ht28qcwOAR2Jnn3/etXiReNRTIcUCPUNE1tyWj1CVhQMcQYABIjkc8nNQ+pWbht2ptkKrXAG2tncQ2ScfqMUX+IOh6i9t8sWztJwzfrPPHaPvUjVh7em23IUsnlQDKltp9PuFO371sXUXGEVu0RjHcAundIe8SEVmCjJiVk4zJAOfY9q0nwZoCDm2xe0tvYmBBJPqZuAkDJ5PAzTmh1FzVWbN5wqbrYhUG1FAJEKvYSPc96pfEOtvWLy+Xde2HTPluVLbT+baZwWgTiniySzZdATj8LSNQudLuXrTrcA3G29sFWbadylQSCAD2oe6x0d7GlsCVJgWbsjel1dpJVhg7Q0kN9QnBoH0PifUm8y/iL5iBm7c5M9598fpRlpNYl7TkF7fmhkcqGXds2lSSOQJIJP+6r+ow6cblYdNBqL37UwD8UdITyLbqr2grhXVn34YxIO0SogfUSYjvXjo3RRd0gDF9rFpCwAYePae1F2v8AD4voUZ2CsR+UdsjJ7T8U/peh7ECqZVRChQFAzJiPcmuY8uqFXvZNu+AE6T0C2NRqJ3RZZQvOMMST9o7mq3pvhq9dt27i7SJMAyODyfcfFaf/AOG1G8FSS0l1OZ3fVI9jAn7U9Y6OqDaqQB2n9PvSedrshWwB1Ph0Wyjs8MuSCI3MSAczAH/FSuodJtMRdZmDJbIULBUxJGeTz2o8s6NA0srL3BUI0/fcQa9tp1xtWR238/oAcVJdU1BKub9yDg3KwS0nSluIPM3OCFhfUqCBAOOTB57THczcabSem2nri0xNoFmfYRH0McgYGFx8VcLYHcd8yY7dp/Tj/vXDbgxDH4x/YmKoy5ZZJN77+QRxtKiDb0k528ySCoOSZJrv4UCfSF7GFMe3v/k1MW122EDv9OP0B/qK4FAOIwPjiKz7+pZpGePePeCBzjtJ/tXY+f3j/I/4Fda+nBbI77pPvnEfqfavF7VKuWYAGJyB9vn/AAVDfv8AyKhvUMrDYxdQOR6cn3Mg8+/2qNrOtWbBUM9tJ9Kk7hEcAQhAGSeZz+tQOo647yUIPEDjcI7LOe2AQfYzVN1TW275tWHhGFzezyGATawMDapENGCJJIyYr304wh01zSqkcZRk8+z5DNdjjcs7Z5IHb27bSZ9VKhrwlrNT5aWrygKkjI9W3kDkyJPNKvCZpyjJ1Vem52kFaWRyPkHgT+w4+KlHppUAkiG9hn2/yKVKtUccUromlsMNo1EZJ3ZyAK5+FkcA4Jz+396VKnpRJpIaFlQ23M594x+tRtf0d76BUZQdwYlszEjsMfV/SlSo/K7RXLZj+i8LJZUKpIXJiSefv8/96GPHw8tbDqTBNwR8jYR+gya5SrX0jrMn7/QjNLSUj6ZFsaS5Euwvi4WJO6LhKkexyQe1HnhvQiGQQDFu6DH5XTdt+4mK5SrR1O+GPu/qSxpan7F5cuAQrTunG0AKIj3ma8P1KGjc5UHuFBj/AE+mMfauUq5z2ZbRJ/ESolFMgnJbgGD3/vP3rl20PUVVFAPsT2+T+vPNcpUARWLscP6h3K/ucN/3p2zoiYyCSOT989qVKoximKhxdC0GCIGYIn/+596b/BkcxOTiVH9B8VylU1jiCSHLfTmJAG0Z92j7U8/QIEsRPEASP6/5zSpU9EUKiMOngmJEkTxj9c549qjNpAswIIjiaVKqZruOSK9+jWSxm1bJyD6R3wf6GJ5zS0nR7dqDbs2ULRwvI4gk57UqVVSbfdsraVjz2YOQPj47e3E9qVKlWSUIp9g0o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57355" name="Picture 11" descr="http://t1.gstatic.com/images?q=tbn:ANd9GcTH-c0zOh_phcjxjkf4ULQgHu0JqFcq1t50ZrrGAuSQK-a8LG_Ny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77433" y="4797152"/>
            <a:ext cx="2466975" cy="1847851"/>
          </a:xfrm>
          <a:prstGeom prst="rect">
            <a:avLst/>
          </a:prstGeom>
          <a:noFill/>
        </p:spPr>
      </p:pic>
      <p:pic>
        <p:nvPicPr>
          <p:cNvPr id="57357" name="Picture 13" descr="http://t1.gstatic.com/images?q=tbn:ANd9GcQwdgF9yZMnPkHwedAcJSHPijZ6tsVJJ-ibF10UpWew5KxS0g3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72275" y="2852936"/>
            <a:ext cx="2371725" cy="1724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57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7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19256" cy="648072"/>
          </a:xfrm>
        </p:spPr>
        <p:txBody>
          <a:bodyPr>
            <a:normAutofit fontScale="90000"/>
          </a:bodyPr>
          <a:lstStyle/>
          <a:p>
            <a:r>
              <a:rPr lang="es-ES" sz="3600" dirty="0" smtClean="0"/>
              <a:t>12. Aspectos Político-Institucionales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95536" y="1340768"/>
            <a:ext cx="8229600" cy="2376263"/>
          </a:xfrm>
        </p:spPr>
        <p:txBody>
          <a:bodyPr>
            <a:normAutofit/>
          </a:bodyPr>
          <a:lstStyle/>
          <a:p>
            <a:r>
              <a:rPr lang="es-MX" sz="2400" dirty="0" smtClean="0"/>
              <a:t>Descripción </a:t>
            </a:r>
            <a:r>
              <a:rPr lang="es-MX" sz="2400" dirty="0"/>
              <a:t>y análisis de las instituciones y entidades que, directa o </a:t>
            </a:r>
            <a:r>
              <a:rPr lang="es-MX" sz="2400" dirty="0" smtClean="0"/>
              <a:t>indirectamente, están </a:t>
            </a:r>
            <a:r>
              <a:rPr lang="es-MX" sz="2400" dirty="0"/>
              <a:t>involucradas en actividades cotidianas del </a:t>
            </a:r>
            <a:r>
              <a:rPr lang="es-MX" sz="2400" dirty="0" smtClean="0"/>
              <a:t>territorio</a:t>
            </a:r>
          </a:p>
          <a:p>
            <a:r>
              <a:rPr lang="es-MX" sz="2400" dirty="0" smtClean="0"/>
              <a:t>Identificación </a:t>
            </a:r>
            <a:r>
              <a:rPr lang="es-MX" sz="2400" dirty="0"/>
              <a:t>de los beneficios otorgados, </a:t>
            </a:r>
            <a:r>
              <a:rPr lang="es-MX" sz="2400" dirty="0" smtClean="0"/>
              <a:t>de manera </a:t>
            </a:r>
            <a:r>
              <a:rPr lang="es-MX" sz="2400" dirty="0"/>
              <a:t>que se puedan detectar las fortalezas y debilidades para la formación </a:t>
            </a:r>
            <a:r>
              <a:rPr lang="es-MX" sz="2400" dirty="0" smtClean="0"/>
              <a:t>de </a:t>
            </a:r>
            <a:r>
              <a:rPr lang="es-ES" sz="2400" dirty="0" smtClean="0"/>
              <a:t>alianzas</a:t>
            </a:r>
            <a:r>
              <a:rPr lang="es-ES" sz="2400" dirty="0"/>
              <a:t>.</a:t>
            </a:r>
          </a:p>
        </p:txBody>
      </p:sp>
      <p:pic>
        <p:nvPicPr>
          <p:cNvPr id="60418" name="Picture 2" descr="http://t2.gstatic.com/images?q=tbn:ANd9GcS2Tq2RYDuJaixUIXqlcvL0VpjYTWg_kmr3n6f-esA0-50392EH7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4077072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sz="3200" b="1" dirty="0"/>
              <a:t>Recomendaciones Generales para la Formulación del Diagnóstico</a:t>
            </a: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291264" cy="2836911"/>
          </a:xfrm>
        </p:spPr>
        <p:txBody>
          <a:bodyPr>
            <a:normAutofit lnSpcReduction="10000"/>
          </a:bodyPr>
          <a:lstStyle/>
          <a:p>
            <a:r>
              <a:rPr lang="es-MX" sz="2400" i="1" dirty="0"/>
              <a:t>No siempre habrá disponibilidad de informaciones secundarias relativas al </a:t>
            </a:r>
            <a:r>
              <a:rPr lang="es-MX" sz="2400" i="1" dirty="0" smtClean="0"/>
              <a:t>territorio identificado, </a:t>
            </a:r>
            <a:r>
              <a:rPr lang="es-MX" sz="2400" i="1" dirty="0"/>
              <a:t>En ese caso, se recomienda buscar las informaciones por medio </a:t>
            </a:r>
            <a:r>
              <a:rPr lang="es-MX" sz="2400" i="1" dirty="0" smtClean="0"/>
              <a:t>de encuestas muestrales</a:t>
            </a:r>
          </a:p>
          <a:p>
            <a:r>
              <a:rPr lang="es-MX" sz="2400" i="1" dirty="0" smtClean="0"/>
              <a:t>Si </a:t>
            </a:r>
            <a:r>
              <a:rPr lang="es-MX" sz="2400" i="1" dirty="0"/>
              <a:t>la información está disponible, se sugiere realizar un análisis comparativo de </a:t>
            </a:r>
            <a:r>
              <a:rPr lang="es-MX" sz="2400" i="1" dirty="0" smtClean="0"/>
              <a:t>los datos </a:t>
            </a:r>
            <a:r>
              <a:rPr lang="es-MX" sz="2400" i="1" dirty="0"/>
              <a:t>secundarios con otras regiones próximas, de manera que se puedan estimar </a:t>
            </a:r>
            <a:r>
              <a:rPr lang="es-MX" sz="2400" i="1" dirty="0" smtClean="0"/>
              <a:t>sus niveles </a:t>
            </a:r>
            <a:r>
              <a:rPr lang="es-MX" sz="2400" i="1" dirty="0"/>
              <a:t>relativos de desarrollo del territorio</a:t>
            </a:r>
            <a:r>
              <a:rPr lang="es-MX" sz="2400" i="1" dirty="0" smtClean="0"/>
              <a:t>.</a:t>
            </a:r>
            <a:endParaRPr lang="es-ES" sz="2000" dirty="0"/>
          </a:p>
        </p:txBody>
      </p:sp>
      <p:pic>
        <p:nvPicPr>
          <p:cNvPr id="59394" name="Picture 2" descr="http://t0.gstatic.com/images?q=tbn:ANd9GcRFPGpfQQgzQrOyTp9XwK5cHSLtMHEtYN-inFMJZLs-20KOD9o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4509120"/>
            <a:ext cx="2590800" cy="1762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51520" y="332657"/>
            <a:ext cx="8424936" cy="3888432"/>
          </a:xfrm>
        </p:spPr>
        <p:txBody>
          <a:bodyPr>
            <a:normAutofit fontScale="92500" lnSpcReduction="20000"/>
          </a:bodyPr>
          <a:lstStyle/>
          <a:p>
            <a:r>
              <a:rPr lang="es-MX" i="1" dirty="0"/>
              <a:t>Los datos de población, estratificados por edad y género, deben ser cruzados </a:t>
            </a:r>
            <a:r>
              <a:rPr lang="es-MX" i="1" dirty="0" smtClean="0"/>
              <a:t>con información </a:t>
            </a:r>
            <a:r>
              <a:rPr lang="es-MX" i="1" dirty="0"/>
              <a:t>sobre disponibilidad de mano de obra, educación y salud, visto </a:t>
            </a:r>
            <a:r>
              <a:rPr lang="es-MX" i="1" dirty="0" smtClean="0"/>
              <a:t>que posibilitan </a:t>
            </a:r>
            <a:r>
              <a:rPr lang="es-MX" i="1" dirty="0"/>
              <a:t>verificar el nivel de atención de dichos servicios sobre cada categoría </a:t>
            </a:r>
            <a:r>
              <a:rPr lang="es-MX" i="1" dirty="0" smtClean="0"/>
              <a:t>de la </a:t>
            </a:r>
            <a:r>
              <a:rPr lang="es-MX" i="1" dirty="0"/>
              <a:t>población. Igualmente, es fundamental comparar los movimientos </a:t>
            </a:r>
            <a:r>
              <a:rPr lang="es-MX" i="1" dirty="0" smtClean="0"/>
              <a:t>migratorios, número </a:t>
            </a:r>
            <a:r>
              <a:rPr lang="es-MX" i="1" dirty="0"/>
              <a:t>y frecuencia de jóvenes, mujeres y ancianos</a:t>
            </a:r>
            <a:r>
              <a:rPr lang="es-MX" i="1" dirty="0" smtClean="0"/>
              <a:t>.</a:t>
            </a:r>
          </a:p>
          <a:p>
            <a:endParaRPr lang="es-MX" i="1" dirty="0"/>
          </a:p>
          <a:p>
            <a:r>
              <a:rPr lang="es-MX" i="1" dirty="0"/>
              <a:t>Las informaciones sobre los recursos naturales deben incorporar los </a:t>
            </a:r>
            <a:r>
              <a:rPr lang="es-MX" i="1" dirty="0" smtClean="0"/>
              <a:t>contenidos necesarios </a:t>
            </a:r>
            <a:r>
              <a:rPr lang="es-MX" i="1" dirty="0"/>
              <a:t>para servir de fundamento técnico a los proyectos específicos. Por </a:t>
            </a:r>
            <a:r>
              <a:rPr lang="es-MX" i="1" dirty="0" smtClean="0"/>
              <a:t>ejemplo: un </a:t>
            </a:r>
            <a:r>
              <a:rPr lang="es-MX" i="1" dirty="0"/>
              <a:t>proyecto de riego exige un conjunto de información sobre clima, suelos y </a:t>
            </a:r>
            <a:r>
              <a:rPr lang="es-MX" i="1" dirty="0" smtClean="0"/>
              <a:t>recursos </a:t>
            </a:r>
            <a:r>
              <a:rPr lang="es-ES" i="1" dirty="0" smtClean="0"/>
              <a:t>hídricos</a:t>
            </a:r>
            <a:r>
              <a:rPr lang="es-ES" i="1" dirty="0"/>
              <a:t>, entre otros.</a:t>
            </a:r>
            <a:endParaRPr lang="es-ES" dirty="0"/>
          </a:p>
        </p:txBody>
      </p:sp>
      <p:pic>
        <p:nvPicPr>
          <p:cNvPr id="58370" name="Picture 2" descr="http://t2.gstatic.com/images?q=tbn:ANd9GcSEEhrmYq8xSFTUQXpZPI5OL-DjX4aXIzkUmX2tr-6h2kbKhfvVx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4149080"/>
            <a:ext cx="2672961" cy="2708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51520" y="332657"/>
            <a:ext cx="8568952" cy="2736304"/>
          </a:xfrm>
        </p:spPr>
        <p:txBody>
          <a:bodyPr>
            <a:normAutofit fontScale="92500"/>
          </a:bodyPr>
          <a:lstStyle/>
          <a:p>
            <a:r>
              <a:rPr lang="es-MX" sz="2400" dirty="0" smtClean="0"/>
              <a:t>La información sobre el funcionamiento de organizaciones sociales puede alimentar el análisis de experiencias colectivas en el proceso de desarrollo y señalar caminos para la gestión de emprendimientos colectivos.</a:t>
            </a:r>
          </a:p>
          <a:p>
            <a:r>
              <a:rPr lang="es-ES" sz="2400" i="1" dirty="0"/>
              <a:t>Rural no es sinónimo de agrícola. Por eso, es importante estar atento para </a:t>
            </a:r>
            <a:r>
              <a:rPr lang="es-ES" sz="2400" i="1" dirty="0" smtClean="0"/>
              <a:t>identificar </a:t>
            </a:r>
            <a:r>
              <a:rPr lang="es-MX" sz="2400" i="1" dirty="0" smtClean="0"/>
              <a:t>las </a:t>
            </a:r>
            <a:r>
              <a:rPr lang="es-MX" sz="2400" i="1" dirty="0"/>
              <a:t>buenas prácticas alternativas y no-agrícolas de generación de ingresos y </a:t>
            </a:r>
            <a:r>
              <a:rPr lang="es-MX" sz="2400" i="1" dirty="0" smtClean="0"/>
              <a:t>empleos </a:t>
            </a:r>
            <a:r>
              <a:rPr lang="es-ES" sz="2400" i="1" dirty="0" smtClean="0"/>
              <a:t>familiar</a:t>
            </a:r>
            <a:r>
              <a:rPr lang="es-ES" sz="2400" i="1" dirty="0"/>
              <a:t>.</a:t>
            </a:r>
            <a:endParaRPr lang="es-ES" sz="2400" dirty="0"/>
          </a:p>
        </p:txBody>
      </p:sp>
      <p:pic>
        <p:nvPicPr>
          <p:cNvPr id="63490" name="Picture 2" descr="http://t2.gstatic.com/images?q=tbn:ANd9GcRoVKIEyuAM5SJQljT1oZGmd8mspw-o4Y8jh-jbljk1rGtRdqI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212976"/>
            <a:ext cx="4399502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51520" y="1556792"/>
            <a:ext cx="8424936" cy="4464496"/>
          </a:xfrm>
        </p:spPr>
        <p:txBody>
          <a:bodyPr>
            <a:normAutofit/>
          </a:bodyPr>
          <a:lstStyle/>
          <a:p>
            <a:pPr algn="just"/>
            <a:r>
              <a:rPr lang="es-MX" dirty="0" smtClean="0"/>
              <a:t>Finalmente: El </a:t>
            </a:r>
            <a:r>
              <a:rPr lang="es-MX" dirty="0"/>
              <a:t>desarrollo sostenible se basa en la definición planteada por el </a:t>
            </a:r>
            <a:r>
              <a:rPr lang="es-MX" dirty="0" smtClean="0"/>
              <a:t>Informe </a:t>
            </a:r>
            <a:r>
              <a:rPr lang="es-MX" b="1" dirty="0" err="1" smtClean="0"/>
              <a:t>Bruntland</a:t>
            </a:r>
            <a:r>
              <a:rPr lang="es-MX" dirty="0" smtClean="0"/>
              <a:t>, que </a:t>
            </a:r>
            <a:r>
              <a:rPr lang="es-MX" dirty="0"/>
              <a:t>lo define </a:t>
            </a:r>
            <a:r>
              <a:rPr lang="es-MX" i="1" dirty="0"/>
              <a:t>“como el proceso capaz de satisfacer las </a:t>
            </a:r>
            <a:r>
              <a:rPr lang="es-MX" i="1" dirty="0" smtClean="0"/>
              <a:t>necesidades de </a:t>
            </a:r>
            <a:r>
              <a:rPr lang="es-MX" i="1" dirty="0"/>
              <a:t>las generaciones presentes sin comprometer la capacidad de las </a:t>
            </a:r>
            <a:r>
              <a:rPr lang="es-MX" i="1" dirty="0" smtClean="0"/>
              <a:t>generaciones futuras </a:t>
            </a:r>
            <a:r>
              <a:rPr lang="es-MX" i="1" dirty="0"/>
              <a:t>de satisfacer las suyas</a:t>
            </a:r>
            <a:r>
              <a:rPr lang="es-MX" dirty="0" smtClean="0"/>
              <a:t>”.</a:t>
            </a:r>
          </a:p>
          <a:p>
            <a:pPr algn="just"/>
            <a:r>
              <a:rPr lang="es-MX" dirty="0" smtClean="0"/>
              <a:t> </a:t>
            </a:r>
            <a:r>
              <a:rPr lang="es-MX" dirty="0"/>
              <a:t>Es decir, el concepto involucra las dimensiones </a:t>
            </a:r>
            <a:r>
              <a:rPr lang="es-MX" dirty="0" smtClean="0"/>
              <a:t>que vinculan </a:t>
            </a:r>
            <a:r>
              <a:rPr lang="es-MX" dirty="0"/>
              <a:t>la eficiencia económica, la equidad social y la conservación </a:t>
            </a:r>
            <a:r>
              <a:rPr lang="es-MX" dirty="0" smtClean="0"/>
              <a:t>ambiental, o </a:t>
            </a:r>
            <a:r>
              <a:rPr lang="es-MX" dirty="0"/>
              <a:t>el trípode de la sostenibilidad.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sz="3200" b="1" dirty="0" smtClean="0"/>
              <a:t>DIMENSIONES DEL DESARROLLO SOSTENIBLE</a:t>
            </a:r>
            <a:endParaRPr lang="es-E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628800"/>
            <a:ext cx="414766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16024" y="260648"/>
            <a:ext cx="8388424" cy="3744416"/>
          </a:xfrm>
        </p:spPr>
        <p:txBody>
          <a:bodyPr>
            <a:normAutofit lnSpcReduction="10000"/>
          </a:bodyPr>
          <a:lstStyle/>
          <a:p>
            <a:r>
              <a:rPr lang="es-ES" b="1" dirty="0"/>
              <a:t>Dimensión </a:t>
            </a:r>
            <a:r>
              <a:rPr lang="es-ES" b="1" dirty="0" smtClean="0"/>
              <a:t>Económica:</a:t>
            </a:r>
          </a:p>
          <a:p>
            <a:r>
              <a:rPr lang="es-MX" dirty="0" smtClean="0"/>
              <a:t>Se </a:t>
            </a:r>
            <a:r>
              <a:rPr lang="es-MX" dirty="0"/>
              <a:t>deben plantear a </a:t>
            </a:r>
            <a:r>
              <a:rPr lang="es-MX" dirty="0" smtClean="0"/>
              <a:t>priori </a:t>
            </a:r>
            <a:r>
              <a:rPr lang="es-ES" dirty="0" smtClean="0"/>
              <a:t>resultados económicos (productivos</a:t>
            </a:r>
            <a:r>
              <a:rPr lang="es-ES" dirty="0"/>
              <a:t>) que utilicen </a:t>
            </a:r>
            <a:r>
              <a:rPr lang="es-ES" dirty="0" smtClean="0"/>
              <a:t>de manera </a:t>
            </a:r>
            <a:r>
              <a:rPr lang="es-ES" dirty="0"/>
              <a:t>eficiente los </a:t>
            </a:r>
            <a:r>
              <a:rPr lang="es-ES" dirty="0" smtClean="0"/>
              <a:t>recursos locales </a:t>
            </a:r>
            <a:r>
              <a:rPr lang="es-ES" dirty="0"/>
              <a:t>para generar </a:t>
            </a:r>
            <a:r>
              <a:rPr lang="es-ES" dirty="0" smtClean="0"/>
              <a:t>nuevas  oportunidades </a:t>
            </a:r>
            <a:r>
              <a:rPr lang="es-ES" dirty="0"/>
              <a:t>de empleo </a:t>
            </a:r>
            <a:r>
              <a:rPr lang="es-ES" dirty="0" smtClean="0"/>
              <a:t>e ingresos</a:t>
            </a:r>
            <a:r>
              <a:rPr lang="es-ES" dirty="0"/>
              <a:t>, fortaleciendo </a:t>
            </a:r>
            <a:r>
              <a:rPr lang="es-ES" dirty="0" smtClean="0"/>
              <a:t>cadenas productivas </a:t>
            </a:r>
            <a:r>
              <a:rPr lang="es-ES" dirty="0"/>
              <a:t>e integrando </a:t>
            </a:r>
            <a:r>
              <a:rPr lang="es-ES" dirty="0" smtClean="0"/>
              <a:t>redes </a:t>
            </a:r>
            <a:r>
              <a:rPr lang="es-MX" dirty="0" smtClean="0"/>
              <a:t>de </a:t>
            </a:r>
            <a:r>
              <a:rPr lang="es-MX" dirty="0"/>
              <a:t>pequeñas empresas</a:t>
            </a:r>
            <a:r>
              <a:rPr lang="es-MX" dirty="0" smtClean="0"/>
              <a:t>.</a:t>
            </a:r>
          </a:p>
          <a:p>
            <a:r>
              <a:rPr lang="es-MX" dirty="0" smtClean="0"/>
              <a:t> </a:t>
            </a:r>
            <a:r>
              <a:rPr lang="es-MX" dirty="0"/>
              <a:t>De </a:t>
            </a:r>
            <a:r>
              <a:rPr lang="es-MX" dirty="0" smtClean="0"/>
              <a:t>esa forma</a:t>
            </a:r>
            <a:r>
              <a:rPr lang="es-MX" dirty="0"/>
              <a:t>, se debe promover </a:t>
            </a:r>
            <a:r>
              <a:rPr lang="es-MX" dirty="0" smtClean="0"/>
              <a:t>la </a:t>
            </a:r>
            <a:r>
              <a:rPr lang="es-ES" dirty="0" smtClean="0"/>
              <a:t>organización </a:t>
            </a:r>
            <a:r>
              <a:rPr lang="es-ES" dirty="0"/>
              <a:t>de los </a:t>
            </a:r>
            <a:r>
              <a:rPr lang="es-ES" dirty="0" smtClean="0"/>
              <a:t>sistemas y </a:t>
            </a:r>
            <a:r>
              <a:rPr lang="es-ES" dirty="0"/>
              <a:t>cadenas productivas </a:t>
            </a:r>
            <a:r>
              <a:rPr lang="es-ES" dirty="0" smtClean="0"/>
              <a:t>locales, aprovechando las ventajas comparativas </a:t>
            </a:r>
            <a:r>
              <a:rPr lang="es-ES" dirty="0"/>
              <a:t>locales </a:t>
            </a:r>
            <a:r>
              <a:rPr lang="es-ES" dirty="0" smtClean="0"/>
              <a:t>y buscando </a:t>
            </a:r>
            <a:r>
              <a:rPr lang="es-ES" dirty="0"/>
              <a:t>establecer </a:t>
            </a:r>
            <a:r>
              <a:rPr lang="es-ES" dirty="0" smtClean="0"/>
              <a:t>ventajas competitivas </a:t>
            </a:r>
            <a:r>
              <a:rPr lang="es-ES" dirty="0"/>
              <a:t>regionales.</a:t>
            </a:r>
          </a:p>
        </p:txBody>
      </p:sp>
      <p:pic>
        <p:nvPicPr>
          <p:cNvPr id="22532" name="Picture 4" descr="http://t1.gstatic.com/images?q=tbn:ANd9GcSa4AsHE84abYUcviYhW40mCaxp2IJDqZxmc5PVcpR4D9ehnzl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437112"/>
            <a:ext cx="2306829" cy="1735833"/>
          </a:xfrm>
          <a:prstGeom prst="rect">
            <a:avLst/>
          </a:prstGeom>
          <a:noFill/>
        </p:spPr>
      </p:pic>
      <p:pic>
        <p:nvPicPr>
          <p:cNvPr id="22534" name="Picture 6" descr="http://t0.gstatic.com/images?q=tbn:ANd9GcQVaHR3URgaIwiVXDLoIPpwoV863EOJfgZ8FrQEmJP_WNO5ZKP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437112"/>
            <a:ext cx="2476500" cy="1847851"/>
          </a:xfrm>
          <a:prstGeom prst="rect">
            <a:avLst/>
          </a:prstGeom>
          <a:noFill/>
        </p:spPr>
      </p:pic>
      <p:pic>
        <p:nvPicPr>
          <p:cNvPr id="130050" name="Picture 2" descr="http://t3.gstatic.com/images?q=tbn:ANd9GcT4-Y6ec7TLTYJspEL66Wmid7fi12tXcxKEzEWHq2xgAh8rdyUeq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4149080"/>
            <a:ext cx="2304256" cy="22780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51520" y="332657"/>
            <a:ext cx="8568952" cy="3816423"/>
          </a:xfrm>
        </p:spPr>
        <p:txBody>
          <a:bodyPr>
            <a:normAutofit lnSpcReduction="10000"/>
          </a:bodyPr>
          <a:lstStyle/>
          <a:p>
            <a:r>
              <a:rPr lang="es-MX" sz="3200" b="1" dirty="0"/>
              <a:t>Dimensión </a:t>
            </a:r>
            <a:r>
              <a:rPr lang="es-MX" sz="3200" b="1" dirty="0" smtClean="0"/>
              <a:t>Social:</a:t>
            </a:r>
          </a:p>
          <a:p>
            <a:r>
              <a:rPr lang="es-MX" sz="2800" dirty="0" smtClean="0"/>
              <a:t>Debe </a:t>
            </a:r>
            <a:r>
              <a:rPr lang="es-MX" sz="2800" dirty="0"/>
              <a:t>sentar las bases para establecer procesos </a:t>
            </a:r>
            <a:r>
              <a:rPr lang="es-MX" sz="2800" dirty="0" smtClean="0"/>
              <a:t>que promuevan </a:t>
            </a:r>
            <a:r>
              <a:rPr lang="es-MX" sz="2800" dirty="0"/>
              <a:t>equidad social </a:t>
            </a:r>
            <a:r>
              <a:rPr lang="es-MX" sz="2800" dirty="0" smtClean="0"/>
              <a:t>, </a:t>
            </a:r>
            <a:r>
              <a:rPr lang="es-MX" sz="2800" dirty="0"/>
              <a:t>a través del </a:t>
            </a:r>
            <a:r>
              <a:rPr lang="es-MX" sz="2800" dirty="0" smtClean="0"/>
              <a:t>acceso a </a:t>
            </a:r>
            <a:r>
              <a:rPr lang="es-MX" sz="2800" dirty="0"/>
              <a:t>los servicios básicos de salud, educación e infra-estructura </a:t>
            </a:r>
            <a:r>
              <a:rPr lang="es-MX" sz="2800" dirty="0" smtClean="0"/>
              <a:t>básica (habitación</a:t>
            </a:r>
            <a:r>
              <a:rPr lang="es-MX" sz="2800" dirty="0"/>
              <a:t>, energía eléctrica, caminos viales, entre otros), así como </a:t>
            </a:r>
            <a:r>
              <a:rPr lang="es-MX" sz="2800" dirty="0" smtClean="0"/>
              <a:t>la creación </a:t>
            </a:r>
            <a:r>
              <a:rPr lang="es-MX" sz="2800" dirty="0"/>
              <a:t>de condiciones para la participación efectiva de los </a:t>
            </a:r>
            <a:r>
              <a:rPr lang="es-MX" sz="2800" dirty="0" smtClean="0"/>
              <a:t>ciudadanos en </a:t>
            </a:r>
            <a:r>
              <a:rPr lang="es-MX" sz="2800" dirty="0"/>
              <a:t>las estructuras del poder.</a:t>
            </a:r>
            <a:endParaRPr lang="es-ES" sz="2800" dirty="0"/>
          </a:p>
        </p:txBody>
      </p:sp>
      <p:pic>
        <p:nvPicPr>
          <p:cNvPr id="23554" name="Picture 2" descr="http://t0.gstatic.com/images?q=tbn:ANd9GcTzoRmh-oDFMdChaWSoo_Mj6BeWICI92u7W3f7bRNpbuBouN_V-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4293096"/>
            <a:ext cx="1641351" cy="2171635"/>
          </a:xfrm>
          <a:prstGeom prst="rect">
            <a:avLst/>
          </a:prstGeom>
          <a:noFill/>
        </p:spPr>
      </p:pic>
      <p:pic>
        <p:nvPicPr>
          <p:cNvPr id="23556" name="Picture 4" descr="http://t1.gstatic.com/images?q=tbn:ANd9GcSA8Lg7sFicE1QgzmJEImfBJYrc2WxNxsNUSGT5LQEdqzhaYgryB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365104"/>
            <a:ext cx="2755378" cy="2063875"/>
          </a:xfrm>
          <a:prstGeom prst="rect">
            <a:avLst/>
          </a:prstGeom>
          <a:noFill/>
        </p:spPr>
      </p:pic>
      <p:pic>
        <p:nvPicPr>
          <p:cNvPr id="23558" name="Picture 6" descr="http://t1.gstatic.com/images?q=tbn:ANd9GcTMmHKb1EzlJPe7cdQ-IQjkxTakhRnbKV5O0BRINWeSLoowuBIRj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4077072"/>
            <a:ext cx="2376264" cy="262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63688" y="332656"/>
            <a:ext cx="5472608" cy="508918"/>
          </a:xfrm>
        </p:spPr>
        <p:txBody>
          <a:bodyPr>
            <a:normAutofit fontScale="90000"/>
          </a:bodyPr>
          <a:lstStyle/>
          <a:p>
            <a:r>
              <a:rPr lang="es-MX" sz="3200" b="1" dirty="0" smtClean="0"/>
              <a:t>DIMENSIÓN AMBIENTAL</a:t>
            </a: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95336" y="908721"/>
            <a:ext cx="8553128" cy="3816423"/>
          </a:xfrm>
        </p:spPr>
        <p:txBody>
          <a:bodyPr>
            <a:normAutofit lnSpcReduction="10000"/>
          </a:bodyPr>
          <a:lstStyle/>
          <a:p>
            <a:r>
              <a:rPr lang="es-MX" dirty="0" smtClean="0"/>
              <a:t>Es </a:t>
            </a:r>
            <a:r>
              <a:rPr lang="es-MX" dirty="0"/>
              <a:t>la base para promover la comprensión </a:t>
            </a:r>
            <a:r>
              <a:rPr lang="es-MX" dirty="0" smtClean="0"/>
              <a:t>del ambiente </a:t>
            </a:r>
            <a:r>
              <a:rPr lang="es-MX" dirty="0"/>
              <a:t>como activo del </a:t>
            </a:r>
            <a:r>
              <a:rPr lang="es-MX" dirty="0" smtClean="0"/>
              <a:t>desarrollo con énfasis en el </a:t>
            </a:r>
            <a:r>
              <a:rPr lang="es-MX" dirty="0"/>
              <a:t>principio de gestión integrada de los </a:t>
            </a:r>
            <a:r>
              <a:rPr lang="es-MX" dirty="0" smtClean="0"/>
              <a:t>recursos naturales.</a:t>
            </a:r>
          </a:p>
          <a:p>
            <a:r>
              <a:rPr lang="es-MX" dirty="0" smtClean="0"/>
              <a:t>La </a:t>
            </a:r>
            <a:r>
              <a:rPr lang="es-MX" dirty="0"/>
              <a:t>dimensión ambiental se incorpora en todas las decisiones </a:t>
            </a:r>
            <a:r>
              <a:rPr lang="es-MX" dirty="0" smtClean="0"/>
              <a:t>y prioridades </a:t>
            </a:r>
            <a:r>
              <a:rPr lang="es-MX" dirty="0"/>
              <a:t>de inversión, no sólo como una medida preventiva, sino </a:t>
            </a:r>
            <a:r>
              <a:rPr lang="es-MX" dirty="0" smtClean="0"/>
              <a:t>también en </a:t>
            </a:r>
            <a:r>
              <a:rPr lang="es-MX" dirty="0"/>
              <a:t>propuestas innovadoras tales como servicios ambientales, la </a:t>
            </a:r>
            <a:r>
              <a:rPr lang="es-MX" dirty="0" smtClean="0"/>
              <a:t>recuperación de </a:t>
            </a:r>
            <a:r>
              <a:rPr lang="es-MX" dirty="0"/>
              <a:t>áreas degradadas, protección de manantiales, el establecimiento </a:t>
            </a:r>
            <a:r>
              <a:rPr lang="es-MX" dirty="0" smtClean="0"/>
              <a:t>de </a:t>
            </a:r>
            <a:r>
              <a:rPr lang="es-ES" dirty="0" smtClean="0"/>
              <a:t>corredores  ecológicos, </a:t>
            </a:r>
            <a:r>
              <a:rPr lang="es-ES" dirty="0"/>
              <a:t>cobertura vegetal de laderas y áreas de reserva y </a:t>
            </a:r>
            <a:r>
              <a:rPr lang="es-ES" dirty="0" smtClean="0"/>
              <a:t>de </a:t>
            </a:r>
            <a:r>
              <a:rPr lang="es-MX" dirty="0" smtClean="0"/>
              <a:t>preservación</a:t>
            </a:r>
            <a:r>
              <a:rPr lang="es-MX" dirty="0"/>
              <a:t>. </a:t>
            </a:r>
            <a:endParaRPr lang="es-ES" dirty="0"/>
          </a:p>
        </p:txBody>
      </p:sp>
      <p:pic>
        <p:nvPicPr>
          <p:cNvPr id="25602" name="Picture 2" descr="C:\Documents and Settings\FREDY CRUZ\Mis documentos\Mis imágenes\laguna jocotal\DSC075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869160"/>
            <a:ext cx="2494032" cy="1662688"/>
          </a:xfrm>
          <a:prstGeom prst="rect">
            <a:avLst/>
          </a:prstGeom>
          <a:noFill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5" y="4869160"/>
            <a:ext cx="2208245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4877780"/>
            <a:ext cx="2232248" cy="167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Civi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irador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Mirado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Equidad">
  <a:themeElements>
    <a:clrScheme name="Equida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dad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dad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936</TotalTime>
  <Words>2785</Words>
  <Application>Microsoft Office PowerPoint</Application>
  <PresentationFormat>Presentación en pantalla (4:3)</PresentationFormat>
  <Paragraphs>193</Paragraphs>
  <Slides>46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6</vt:i4>
      </vt:variant>
      <vt:variant>
        <vt:lpstr>Títulos de diapositiva</vt:lpstr>
      </vt:variant>
      <vt:variant>
        <vt:i4>46</vt:i4>
      </vt:variant>
    </vt:vector>
  </HeadingPairs>
  <TitlesOfParts>
    <vt:vector size="52" baseType="lpstr">
      <vt:lpstr>Civil</vt:lpstr>
      <vt:lpstr>Concurrencia</vt:lpstr>
      <vt:lpstr>Mirador</vt:lpstr>
      <vt:lpstr>1_Mirador</vt:lpstr>
      <vt:lpstr>Equidad</vt:lpstr>
      <vt:lpstr>Tema de Office</vt:lpstr>
      <vt:lpstr>UNIVERSIDAD DE EL SALVADOR FACULTAD MULTIDISCIPLINARIA PARACENTRAL UNIDAD DE POSGRADO </vt:lpstr>
      <vt:lpstr>DESARROLLO LOCAL, EVOLUCIÓN </vt:lpstr>
      <vt:lpstr>DESARROLLO LOCAL, EVOLUCIÓN </vt:lpstr>
      <vt:lpstr>Diapositiva 4</vt:lpstr>
      <vt:lpstr>Diapositiva 5</vt:lpstr>
      <vt:lpstr>DIMENSIONES DEL DESARROLLO SOSTENIBLE</vt:lpstr>
      <vt:lpstr>Diapositiva 7</vt:lpstr>
      <vt:lpstr>Diapositiva 8</vt:lpstr>
      <vt:lpstr>DIMENSIÓN AMBIENTAL</vt:lpstr>
      <vt:lpstr>POLÍTICO-INSTITUCIONAL</vt:lpstr>
      <vt:lpstr>Diapositiva 11</vt:lpstr>
      <vt:lpstr>Diapositiva 12</vt:lpstr>
      <vt:lpstr>Diapositiva 13</vt:lpstr>
      <vt:lpstr>Diapositiva 14</vt:lpstr>
      <vt:lpstr>¿Porque se considera al municipio o conjunto de estos la unidad básica del desarrollo?</vt:lpstr>
      <vt:lpstr>ELEMENTOS Y ESTRATEGIAS EN EL DESARROLLO ECONOMICO LOCAL</vt:lpstr>
      <vt:lpstr>Diapositiva 17</vt:lpstr>
      <vt:lpstr>Diapositiva 18</vt:lpstr>
      <vt:lpstr>Actores locales en el desarrollo territorial</vt:lpstr>
      <vt:lpstr>Roles de los actores locales </vt:lpstr>
      <vt:lpstr>Roles de los actores locales </vt:lpstr>
      <vt:lpstr>ACTORES DE LA MICRORREGIÓN JIBOA </vt:lpstr>
      <vt:lpstr>Características de los actores locales que coordinan los procesos de desarrollo</vt:lpstr>
      <vt:lpstr>Construcción del Diagnóstico</vt:lpstr>
      <vt:lpstr>Construcción del Diagnóstico</vt:lpstr>
      <vt:lpstr>Diapositiva 26</vt:lpstr>
      <vt:lpstr>Que aspectos se consideran en el diagnostico</vt:lpstr>
      <vt:lpstr>2. Procesos Históricos de Formación del Territorio</vt:lpstr>
      <vt:lpstr>3. Características Geoambientales</vt:lpstr>
      <vt:lpstr>Diapositiva 30</vt:lpstr>
      <vt:lpstr>Diapositiva 31</vt:lpstr>
      <vt:lpstr>Diapositiva 32</vt:lpstr>
      <vt:lpstr>Diapositiva 33</vt:lpstr>
      <vt:lpstr>Diapositiva 34</vt:lpstr>
      <vt:lpstr>4. Demografía</vt:lpstr>
      <vt:lpstr>5. Organización Social</vt:lpstr>
      <vt:lpstr>6. Estructura Agraria</vt:lpstr>
      <vt:lpstr>7. Aspectos Económicos</vt:lpstr>
      <vt:lpstr>8. Servicios de Apoyo a la Producción</vt:lpstr>
      <vt:lpstr>9.Servicios Sociales</vt:lpstr>
      <vt:lpstr>10.Infraestructura Social y Productiva</vt:lpstr>
      <vt:lpstr>11.Manifestaciones Culturales</vt:lpstr>
      <vt:lpstr>12. Aspectos Político-Institucionales</vt:lpstr>
      <vt:lpstr>Recomendaciones Generales para la Formulación del Diagnóstico</vt:lpstr>
      <vt:lpstr>Diapositiva 45</vt:lpstr>
      <vt:lpstr>Diapositiva 46</vt:lpstr>
    </vt:vector>
  </TitlesOfParts>
  <Company>Your Company 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DIPLOMADO SOBRE INTERVENCION PROFESIONAL DEL TRABAJADOR SOCIAL EN LA POLITICA INTEGRAL  DE PROTECCION DE LA NIÑEZ Y ADOLECENCIA  DE EL SALVADOR</dc:title>
  <dc:creator>Your User Name</dc:creator>
  <cp:lastModifiedBy>PROGRAMA DE COOPERAC</cp:lastModifiedBy>
  <cp:revision>14</cp:revision>
  <dcterms:created xsi:type="dcterms:W3CDTF">2011-01-31T20:16:48Z</dcterms:created>
  <dcterms:modified xsi:type="dcterms:W3CDTF">2012-06-14T21:52:34Z</dcterms:modified>
</cp:coreProperties>
</file>